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6" r:id="rId2"/>
    <p:sldId id="262" r:id="rId3"/>
    <p:sldId id="257" r:id="rId4"/>
    <p:sldId id="265" r:id="rId5"/>
    <p:sldId id="271" r:id="rId6"/>
    <p:sldId id="282" r:id="rId7"/>
    <p:sldId id="281" r:id="rId8"/>
    <p:sldId id="283" r:id="rId9"/>
    <p:sldId id="284" r:id="rId10"/>
    <p:sldId id="285" r:id="rId11"/>
    <p:sldId id="298" r:id="rId12"/>
    <p:sldId id="264" r:id="rId13"/>
    <p:sldId id="288" r:id="rId14"/>
    <p:sldId id="268" r:id="rId15"/>
    <p:sldId id="286" r:id="rId16"/>
    <p:sldId id="267" r:id="rId17"/>
    <p:sldId id="261" r:id="rId18"/>
    <p:sldId id="297" r:id="rId19"/>
    <p:sldId id="259" r:id="rId20"/>
    <p:sldId id="266" r:id="rId21"/>
    <p:sldId id="258"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E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0326" autoAdjust="0"/>
  </p:normalViewPr>
  <p:slideViewPr>
    <p:cSldViewPr>
      <p:cViewPr varScale="1">
        <p:scale>
          <a:sx n="97" d="100"/>
          <a:sy n="97" d="100"/>
        </p:scale>
        <p:origin x="-39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C2013-FCFA-458A-9F85-2C53186CD26F}" type="datetimeFigureOut">
              <a:rPr lang="en-GB" smtClean="0"/>
              <a:pPr/>
              <a:t>14/03/2018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0E414-BB9F-47AF-89A1-7FA63373407C}" type="slidenum">
              <a:rPr lang="en-GB" smtClean="0"/>
              <a:pPr/>
              <a:t>‹#›</a:t>
            </a:fld>
            <a:endParaRPr lang="en-GB"/>
          </a:p>
        </p:txBody>
      </p:sp>
    </p:spTree>
    <p:extLst>
      <p:ext uri="{BB962C8B-B14F-4D97-AF65-F5344CB8AC3E}">
        <p14:creationId xmlns="" xmlns:p14="http://schemas.microsoft.com/office/powerpoint/2010/main" val="18220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Boat Weight Definition]</a:t>
            </a:r>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3</a:t>
            </a:fld>
            <a:endParaRPr lang="en-GB"/>
          </a:p>
        </p:txBody>
      </p:sp>
    </p:spTree>
    <p:extLst>
      <p:ext uri="{BB962C8B-B14F-4D97-AF65-F5344CB8AC3E}">
        <p14:creationId xmlns="" xmlns:p14="http://schemas.microsoft.com/office/powerpoint/2010/main" val="51621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boat should now be weighed twice, with all weight removed from the load cell between </a:t>
            </a:r>
            <a:r>
              <a:rPr lang="en-GB" sz="1200" kern="1200" dirty="0" err="1">
                <a:solidFill>
                  <a:schemeClr val="tx1"/>
                </a:solidFill>
                <a:effectLst/>
                <a:latin typeface="+mn-lt"/>
                <a:ea typeface="+mn-ea"/>
                <a:cs typeface="+mn-cs"/>
              </a:rPr>
              <a:t>weighings</a:t>
            </a:r>
            <a:r>
              <a:rPr lang="en-GB" sz="1200" kern="1200" dirty="0">
                <a:solidFill>
                  <a:schemeClr val="tx1"/>
                </a:solidFill>
                <a:effectLst/>
                <a:latin typeface="+mn-lt"/>
                <a:ea typeface="+mn-ea"/>
                <a:cs typeface="+mn-cs"/>
              </a:rPr>
              <a:t>. If any significant (+/-10kg) difference is seen, STOP AND FIND THE PROBLEM.</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Re-weigh the strops etc. to check finally that nothing has shifted. Again if any significant difference is seen STOP AND FIND THE PROBLEM.</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 rigorous in recording everything, and input all weights, notes and comments. Please do NOT 'adjust' the figures.</a:t>
            </a:r>
          </a:p>
          <a:p>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20</a:t>
            </a:fld>
            <a:endParaRPr lang="en-GB"/>
          </a:p>
        </p:txBody>
      </p:sp>
    </p:spTree>
    <p:extLst>
      <p:ext uri="{BB962C8B-B14F-4D97-AF65-F5344CB8AC3E}">
        <p14:creationId xmlns="" xmlns:p14="http://schemas.microsoft.com/office/powerpoint/2010/main" val="329422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should be noted in the weighing report cushions that were on board or not on board and if removable cockpit boxes were on board or not. The number of batteries on board should also be noted.</a:t>
            </a:r>
          </a:p>
          <a:p>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21</a:t>
            </a:fld>
            <a:endParaRPr lang="en-GB"/>
          </a:p>
        </p:txBody>
      </p:sp>
    </p:spTree>
    <p:extLst>
      <p:ext uri="{BB962C8B-B14F-4D97-AF65-F5344CB8AC3E}">
        <p14:creationId xmlns="" xmlns:p14="http://schemas.microsoft.com/office/powerpoint/2010/main" val="152061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very large boats for which weighing is impractical, generally longer than 30.5m or weighing in excess of 20 tonnes, the Rating Authority may approve calculation of weight from flotation freeboards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declaration of weight by the Rating Authority. The Rating Authority may delegate this task to the designer. If this approach is to be taken, the IRC Rating Authority must first be contacted to discuss the proposed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alternative acceptable method is the use of 3 or 4 compression load cells to weigh the gross weight of the boat in a cradle. By then deducting the weight of the cradle, boat weight can be found. This method can produce good results, but is more susceptible to error by way of missing straps, and other equipment. It is also a composite measurement, with all the inherent possibilities for error. Good measurement practice is essential.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Currently weighing a boat hung in a travel lift rolled onto compression load cells is </a:t>
            </a:r>
            <a:r>
              <a:rPr lang="en-GB" sz="1200" b="1"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an approved method of weighing. The Rating Authority is experimenting with a view in the future to permitting this method. To date however the results have not proved sufficiently reliable.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22</a:t>
            </a:fld>
            <a:endParaRPr lang="en-GB"/>
          </a:p>
        </p:txBody>
      </p:sp>
    </p:spTree>
    <p:extLst>
      <p:ext uri="{BB962C8B-B14F-4D97-AF65-F5344CB8AC3E}">
        <p14:creationId xmlns="" xmlns:p14="http://schemas.microsoft.com/office/powerpoint/2010/main" val="355689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Water and holding tanks should be pumped dry. From 2013, it has been clarified that water ballast tanks shall also be empty. Fuel is more difficult and it is acceptable to deduct a known weight of fuel from the gross weight. If doing the latter, 2 means of estimating quantity should be sought. For instance, a fuel gauge, and a measurement of tank volume together with either dipping the tank or a sight glass. Diesel has a specific gravity of 0.85,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1 litre weighs 0.85 kg.</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only loose items aboard should now be fitted (but not necessarily fixed) bunk cushions, loose bunk boards, floor boards and washboards, and spinnaker pole(s). Make a note of the number of loose cushions for our records. Note also the number, identification if possible, and size of batteries (if there are an unusually large number of batteries, check that they are actually connected!), and the quantity of internal ballast.  In the case of production boats any deviations from standard,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addition/removal of furniture such as doors and tables should also be noted.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B0E414-BB9F-47AF-89A1-7FA63373407C}" type="slidenum">
              <a:rPr lang="en-GB" smtClean="0"/>
              <a:pPr/>
              <a:t>4</a:t>
            </a:fld>
            <a:endParaRPr lang="en-GB"/>
          </a:p>
        </p:txBody>
      </p:sp>
    </p:spTree>
    <p:extLst>
      <p:ext uri="{BB962C8B-B14F-4D97-AF65-F5344CB8AC3E}">
        <p14:creationId xmlns="" xmlns:p14="http://schemas.microsoft.com/office/powerpoint/2010/main" val="386563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for Multiple Tanks – Swan 45 Example</a:t>
            </a:r>
          </a:p>
          <a:p>
            <a:r>
              <a:rPr lang="en-GB" dirty="0"/>
              <a:t>Only use Gauges as Last Resort</a:t>
            </a:r>
          </a:p>
          <a:p>
            <a:r>
              <a:rPr lang="en-GB" dirty="0"/>
              <a:t>Note – That a broken electrical connection will show as 0 on gauge</a:t>
            </a:r>
          </a:p>
          <a:p>
            <a:r>
              <a:rPr lang="en-GB" dirty="0"/>
              <a:t>Measure tank shape – Plastic tanks you can see fluid in tank – Shining a torch behind or into the tank can make it clearer </a:t>
            </a:r>
          </a:p>
        </p:txBody>
      </p:sp>
      <p:sp>
        <p:nvSpPr>
          <p:cNvPr id="4" name="Slide Number Placeholder 3"/>
          <p:cNvSpPr>
            <a:spLocks noGrp="1"/>
          </p:cNvSpPr>
          <p:nvPr>
            <p:ph type="sldNum" sz="quarter" idx="10"/>
          </p:nvPr>
        </p:nvSpPr>
        <p:spPr/>
        <p:txBody>
          <a:bodyPr/>
          <a:lstStyle/>
          <a:p>
            <a:fld id="{D9B0E414-BB9F-47AF-89A1-7FA63373407C}" type="slidenum">
              <a:rPr lang="en-GB" smtClean="0"/>
              <a:pPr/>
              <a:t>6</a:t>
            </a:fld>
            <a:endParaRPr lang="en-GB"/>
          </a:p>
        </p:txBody>
      </p:sp>
    </p:spTree>
    <p:extLst>
      <p:ext uri="{BB962C8B-B14F-4D97-AF65-F5344CB8AC3E}">
        <p14:creationId xmlns="" xmlns:p14="http://schemas.microsoft.com/office/powerpoint/2010/main" val="192306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forget to deduct fuel</a:t>
            </a:r>
          </a:p>
          <a:p>
            <a:r>
              <a:rPr lang="en-GB" dirty="0"/>
              <a:t>Useful to record serial number </a:t>
            </a:r>
            <a:r>
              <a:rPr lang="en-GB"/>
              <a:t>to check </a:t>
            </a:r>
            <a:r>
              <a:rPr lang="en-GB" dirty="0"/>
              <a:t>for engine changes in the future</a:t>
            </a:r>
          </a:p>
        </p:txBody>
      </p:sp>
      <p:sp>
        <p:nvSpPr>
          <p:cNvPr id="4" name="Slide Number Placeholder 3"/>
          <p:cNvSpPr>
            <a:spLocks noGrp="1"/>
          </p:cNvSpPr>
          <p:nvPr>
            <p:ph type="sldNum" sz="quarter" idx="10"/>
          </p:nvPr>
        </p:nvSpPr>
        <p:spPr/>
        <p:txBody>
          <a:bodyPr/>
          <a:lstStyle/>
          <a:p>
            <a:fld id="{D9B0E414-BB9F-47AF-89A1-7FA63373407C}" type="slidenum">
              <a:rPr lang="en-GB" smtClean="0"/>
              <a:pPr/>
              <a:t>11</a:t>
            </a:fld>
            <a:endParaRPr lang="en-GB"/>
          </a:p>
        </p:txBody>
      </p:sp>
    </p:spTree>
    <p:extLst>
      <p:ext uri="{BB962C8B-B14F-4D97-AF65-F5344CB8AC3E}">
        <p14:creationId xmlns="" xmlns:p14="http://schemas.microsoft.com/office/powerpoint/2010/main" val="318919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a number of traps the measurer can fall into.</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absolutely essential that the boat is EMPTY (see measurement condition in IRC rule 17). The measurer must be pedantic, inspecting every locker, lifting every board, and insisting on the removal of EVERYTHING, down to the toilet rolls.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Among things to watch for are:</a:t>
            </a:r>
          </a:p>
          <a:p>
            <a:r>
              <a:rPr lang="en-GB" sz="1200" kern="1200" dirty="0">
                <a:solidFill>
                  <a:schemeClr val="tx1"/>
                </a:solidFill>
                <a:effectLst/>
                <a:latin typeface="+mn-lt"/>
                <a:ea typeface="+mn-ea"/>
                <a:cs typeface="+mn-cs"/>
              </a:rPr>
              <a:t> Bilges full of water.</a:t>
            </a:r>
          </a:p>
          <a:p>
            <a:pPr lvl="0"/>
            <a:r>
              <a:rPr lang="en-GB" sz="1200" kern="1200" dirty="0">
                <a:solidFill>
                  <a:schemeClr val="tx1"/>
                </a:solidFill>
                <a:effectLst/>
                <a:latin typeface="+mn-lt"/>
                <a:ea typeface="+mn-ea"/>
                <a:cs typeface="+mn-cs"/>
              </a:rPr>
              <a:t>Mainsail on the boom.</a:t>
            </a:r>
          </a:p>
          <a:p>
            <a:pPr lvl="0"/>
            <a:r>
              <a:rPr lang="en-GB" sz="1200" kern="1200" dirty="0">
                <a:solidFill>
                  <a:schemeClr val="tx1"/>
                </a:solidFill>
                <a:effectLst/>
                <a:latin typeface="+mn-lt"/>
                <a:ea typeface="+mn-ea"/>
                <a:cs typeface="+mn-cs"/>
              </a:rPr>
              <a:t>Anchors 'forgotten' under bunks.</a:t>
            </a:r>
          </a:p>
          <a:p>
            <a:pPr lvl="0"/>
            <a:r>
              <a:rPr lang="en-GB" sz="1200" kern="1200" dirty="0">
                <a:solidFill>
                  <a:schemeClr val="tx1"/>
                </a:solidFill>
                <a:effectLst/>
                <a:latin typeface="+mn-lt"/>
                <a:ea typeface="+mn-ea"/>
                <a:cs typeface="+mn-cs"/>
              </a:rPr>
              <a:t>Water fuel and holding tanks. Watch for second (and third and fourth….!) water tanks.</a:t>
            </a:r>
          </a:p>
          <a:p>
            <a:pPr lvl="0"/>
            <a:r>
              <a:rPr lang="en-GB" sz="1200" kern="1200" dirty="0">
                <a:solidFill>
                  <a:schemeClr val="tx1"/>
                </a:solidFill>
                <a:effectLst/>
                <a:latin typeface="+mn-lt"/>
                <a:ea typeface="+mn-ea"/>
                <a:cs typeface="+mn-cs"/>
              </a:rPr>
              <a:t>Chart tables full of charts and other rubbish.</a:t>
            </a:r>
          </a:p>
          <a:p>
            <a:pPr lvl="0"/>
            <a:r>
              <a:rPr lang="en-GB" sz="1200" kern="1200" dirty="0">
                <a:solidFill>
                  <a:schemeClr val="tx1"/>
                </a:solidFill>
                <a:effectLst/>
                <a:latin typeface="+mn-lt"/>
                <a:ea typeface="+mn-ea"/>
                <a:cs typeface="+mn-cs"/>
              </a:rPr>
              <a:t>Portable electronic equipment (laptop computers etc.)</a:t>
            </a:r>
          </a:p>
          <a:p>
            <a:pPr lvl="0"/>
            <a:r>
              <a:rPr lang="en-GB" sz="1200" kern="1200" dirty="0">
                <a:solidFill>
                  <a:schemeClr val="tx1"/>
                </a:solidFill>
                <a:effectLst/>
                <a:latin typeface="+mn-lt"/>
                <a:ea typeface="+mn-ea"/>
                <a:cs typeface="+mn-cs"/>
              </a:rPr>
              <a:t>Safety gear: horseshoe rings and Dan buoys on the transom.</a:t>
            </a:r>
          </a:p>
          <a:p>
            <a:pPr lvl="0"/>
            <a:r>
              <a:rPr lang="en-GB" sz="1200" kern="1200" dirty="0">
                <a:solidFill>
                  <a:schemeClr val="tx1"/>
                </a:solidFill>
                <a:effectLst/>
                <a:latin typeface="+mn-lt"/>
                <a:ea typeface="+mn-ea"/>
                <a:cs typeface="+mn-cs"/>
              </a:rPr>
              <a:t>Gas bottles (and spares!).</a:t>
            </a:r>
          </a:p>
          <a:p>
            <a:pPr lvl="0"/>
            <a:r>
              <a:rPr lang="en-GB" sz="1200" kern="1200" dirty="0">
                <a:solidFill>
                  <a:schemeClr val="tx1"/>
                </a:solidFill>
                <a:effectLst/>
                <a:latin typeface="+mn-lt"/>
                <a:ea typeface="+mn-ea"/>
                <a:cs typeface="+mn-cs"/>
              </a:rPr>
              <a:t>Fire extinguishers.</a:t>
            </a:r>
          </a:p>
          <a:p>
            <a:pPr lvl="0"/>
            <a:r>
              <a:rPr lang="en-GB" sz="1200" kern="1200" dirty="0">
                <a:solidFill>
                  <a:schemeClr val="tx1"/>
                </a:solidFill>
                <a:effectLst/>
                <a:latin typeface="+mn-lt"/>
                <a:ea typeface="+mn-ea"/>
                <a:cs typeface="+mn-cs"/>
              </a:rPr>
              <a:t>Are removable cockpit boxes on board?</a:t>
            </a:r>
          </a:p>
          <a:p>
            <a:pPr lvl="0"/>
            <a:r>
              <a:rPr lang="en-GB" sz="1200" kern="1200" dirty="0">
                <a:solidFill>
                  <a:schemeClr val="tx1"/>
                </a:solidFill>
                <a:effectLst/>
                <a:latin typeface="+mn-lt"/>
                <a:ea typeface="+mn-ea"/>
                <a:cs typeface="+mn-cs"/>
              </a:rPr>
              <a:t>Fenders and mooring lines as the boat is lifted.</a:t>
            </a:r>
          </a:p>
          <a:p>
            <a:pPr lvl="0"/>
            <a:r>
              <a:rPr lang="en-GB" sz="1200" kern="1200" dirty="0">
                <a:solidFill>
                  <a:schemeClr val="tx1"/>
                </a:solidFill>
                <a:effectLst/>
                <a:latin typeface="+mn-lt"/>
                <a:ea typeface="+mn-ea"/>
                <a:cs typeface="+mn-cs"/>
              </a:rPr>
              <a:t>Running rigging shall be slack.</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 not treat the above as exhaustive. Vigilance is the only answer.</a:t>
            </a:r>
          </a:p>
          <a:p>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12</a:t>
            </a:fld>
            <a:endParaRPr lang="en-GB"/>
          </a:p>
        </p:txBody>
      </p:sp>
    </p:spTree>
    <p:extLst>
      <p:ext uri="{BB962C8B-B14F-4D97-AF65-F5344CB8AC3E}">
        <p14:creationId xmlns="" xmlns:p14="http://schemas.microsoft.com/office/powerpoint/2010/main" val="19817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weight of boats causes possibly the most dispute of any measurement; while an apparently simple procedure, it occasionally results in wildly anomalous figures. In most cases, this can be ascribed to inadequate weighing equipment.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shackles for the load cells have to be carefully sized, not only for strength, but for match to the holes in the load cell. A minimum freedom of movement has to be allowed, otherwise any torsion or twist when lifting will be directly transmitted into the load cell, giving a potentially erroneous answer. If too much freedom of movement is given, the measurement can also be wrong.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Load cell battery level is also important. If in doubt, change or charge the batteries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noting the weight of strops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read the sign (+ or -) on the display. Negative values are quite possible if the display has not been zeroed before use.</a:t>
            </a:r>
          </a:p>
          <a:p>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14</a:t>
            </a:fld>
            <a:endParaRPr lang="en-GB"/>
          </a:p>
        </p:txBody>
      </p:sp>
    </p:spTree>
    <p:extLst>
      <p:ext uri="{BB962C8B-B14F-4D97-AF65-F5344CB8AC3E}">
        <p14:creationId xmlns="" xmlns:p14="http://schemas.microsoft.com/office/powerpoint/2010/main" val="220129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Wind and rain can have noticeable effects. </a:t>
            </a:r>
            <a:r>
              <a:rPr lang="en-US" sz="1200" kern="1200" dirty="0">
                <a:solidFill>
                  <a:schemeClr val="tx1"/>
                </a:solidFill>
                <a:effectLst/>
                <a:latin typeface="+mn-lt"/>
                <a:ea typeface="+mn-ea"/>
                <a:cs typeface="+mn-cs"/>
              </a:rPr>
              <a:t>Wind will also always increase the figure read.</a:t>
            </a:r>
            <a:r>
              <a:rPr lang="en-GB" sz="1200" kern="1200" dirty="0">
                <a:solidFill>
                  <a:schemeClr val="tx1"/>
                </a:solidFill>
                <a:effectLst/>
                <a:latin typeface="+mn-lt"/>
                <a:ea typeface="+mn-ea"/>
                <a:cs typeface="+mn-cs"/>
              </a:rPr>
              <a:t> Ideally, weighing should be carried out in light winds, preferably 10 knots or less and dry weather. It is recognised however that this will often not be practical. With care, satisfactory results can be achieved in stronger winds.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Directly, wet decks and topsides can hold significant quantities of water.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also sometimes possible to find a sheltered location. </a:t>
            </a:r>
            <a:r>
              <a:rPr lang="en-US" sz="1200" kern="1200" dirty="0">
                <a:solidFill>
                  <a:schemeClr val="tx1"/>
                </a:solidFill>
                <a:effectLst/>
                <a:latin typeface="+mn-lt"/>
                <a:ea typeface="+mn-ea"/>
                <a:cs typeface="+mn-cs"/>
              </a:rPr>
              <a:t>It is therefore left entirely to the discretion of measurers when to abandon a weighing because of conditions. Measurers must always report actual conditions to the IRC Rating Authority.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load cells can be susceptible to temperature changes, care should be taken to avoid large temperature changes prior to weighing i.e. storing in a warm office prior to weighing on a cold day or a cold (air conditioned) areas before weighing in hot climates. When arriving on site open up the load cell and set up to allow as much acclimatisation as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16</a:t>
            </a:fld>
            <a:endParaRPr lang="en-GB"/>
          </a:p>
        </p:txBody>
      </p:sp>
    </p:spTree>
    <p:extLst>
      <p:ext uri="{BB962C8B-B14F-4D97-AF65-F5344CB8AC3E}">
        <p14:creationId xmlns="" xmlns:p14="http://schemas.microsoft.com/office/powerpoint/2010/main" val="88957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17</a:t>
            </a:fld>
            <a:endParaRPr lang="en-GB"/>
          </a:p>
        </p:txBody>
      </p:sp>
    </p:spTree>
    <p:extLst>
      <p:ext uri="{BB962C8B-B14F-4D97-AF65-F5344CB8AC3E}">
        <p14:creationId xmlns="" xmlns:p14="http://schemas.microsoft.com/office/powerpoint/2010/main" val="422255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IRC Rating Authority’s strongly preferred method of weighing is hanging the boat from a single point beneath a load cell. This may be either using a boat’s built in lifting point or straps around the hull with or without a lifting frame/spreader bars.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Having emptied the boat, the weight of lifting gear below the load cell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spreader bars, straps, shackles, etc.) must be found for deduction from the gross weight. </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Unless using an internal centre lift point, if the boat is to be lifted from the water, the slings should first be immersed. On some load cells, this weight can be zeroed out. It is left to the measurer’s discretion whether he does this or notes the reading for later deduction.</a:t>
            </a:r>
          </a:p>
          <a:p>
            <a:endParaRPr lang="en-GB" dirty="0"/>
          </a:p>
        </p:txBody>
      </p:sp>
      <p:sp>
        <p:nvSpPr>
          <p:cNvPr id="4" name="Slide Number Placeholder 3"/>
          <p:cNvSpPr>
            <a:spLocks noGrp="1"/>
          </p:cNvSpPr>
          <p:nvPr>
            <p:ph type="sldNum" sz="quarter" idx="10"/>
          </p:nvPr>
        </p:nvSpPr>
        <p:spPr/>
        <p:txBody>
          <a:bodyPr/>
          <a:lstStyle/>
          <a:p>
            <a:fld id="{D9B0E414-BB9F-47AF-89A1-7FA63373407C}" type="slidenum">
              <a:rPr lang="en-GB" smtClean="0"/>
              <a:pPr/>
              <a:t>19</a:t>
            </a:fld>
            <a:endParaRPr lang="en-GB"/>
          </a:p>
        </p:txBody>
      </p:sp>
    </p:spTree>
    <p:extLst>
      <p:ext uri="{BB962C8B-B14F-4D97-AF65-F5344CB8AC3E}">
        <p14:creationId xmlns="" xmlns:p14="http://schemas.microsoft.com/office/powerpoint/2010/main" val="126085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7" name="Picture 2" descr="C:\Users\jason\Pictures\irc_logo_words_international.jp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7924" b="8444"/>
          <a:stretch/>
        </p:blipFill>
        <p:spPr bwMode="auto">
          <a:xfrm>
            <a:off x="7209983" y="0"/>
            <a:ext cx="1907704" cy="1182384"/>
          </a:xfrm>
          <a:prstGeom prst="roundRect">
            <a:avLst>
              <a:gd name="adj" fmla="val 8594"/>
            </a:avLst>
          </a:prstGeom>
          <a:solidFill>
            <a:srgbClr val="FFFFFF">
              <a:shade val="85000"/>
            </a:srgbClr>
          </a:solidFill>
          <a:ln>
            <a:noFill/>
          </a:ln>
          <a:effectLs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5" name="Picture 2" descr="C:\Users\jason\Pictures\irc_logo_words_international.jp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7924" b="8444"/>
          <a:stretch/>
        </p:blipFill>
        <p:spPr bwMode="auto">
          <a:xfrm>
            <a:off x="7209983" y="0"/>
            <a:ext cx="1907704" cy="1182384"/>
          </a:xfrm>
          <a:prstGeom prst="roundRect">
            <a:avLst>
              <a:gd name="adj" fmla="val 8594"/>
            </a:avLst>
          </a:prstGeom>
          <a:solidFill>
            <a:srgbClr val="FFFFFF">
              <a:shade val="85000"/>
            </a:srgbClr>
          </a:solidFill>
          <a:ln>
            <a:noFill/>
          </a:ln>
          <a:effectLs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pic>
        <p:nvPicPr>
          <p:cNvPr id="14" name="Picture 2" descr="C:\Users\jason\Pictures\irc_logo_words_international.jp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t="7924" b="8444"/>
          <a:stretch/>
        </p:blipFill>
        <p:spPr bwMode="auto">
          <a:xfrm>
            <a:off x="7209983" y="0"/>
            <a:ext cx="1907704" cy="1182384"/>
          </a:xfrm>
          <a:prstGeom prst="roundRect">
            <a:avLst>
              <a:gd name="adj" fmla="val 8594"/>
            </a:avLst>
          </a:prstGeom>
          <a:solidFill>
            <a:srgbClr val="FFFFFF">
              <a:shade val="85000"/>
            </a:srgbClr>
          </a:solidFill>
          <a:ln>
            <a:noFill/>
          </a:ln>
          <a:effectLs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09315"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6752783"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3/14/2018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2" descr="C:\Users\jason\Pictures\irc_logo_words_international.jpg"/>
          <p:cNvPicPr>
            <a:picLocks noChangeAspect="1" noChangeArrowheads="1"/>
          </p:cNvPicPr>
          <p:nvPr userDrawn="1"/>
        </p:nvPicPr>
        <p:blipFill rotWithShape="1">
          <a:blip r:embed="rId13" cstate="print">
            <a:extLst>
              <a:ext uri="{28A0092B-C50C-407E-A947-70E740481C1C}">
                <a14:useLocalDpi xmlns="" xmlns:a14="http://schemas.microsoft.com/office/drawing/2010/main" val="0"/>
              </a:ext>
            </a:extLst>
          </a:blip>
          <a:srcRect t="7924" b="8444"/>
          <a:stretch/>
        </p:blipFill>
        <p:spPr bwMode="auto">
          <a:xfrm>
            <a:off x="7209983" y="0"/>
            <a:ext cx="1907704" cy="1182384"/>
          </a:xfrm>
          <a:prstGeom prst="roundRect">
            <a:avLst>
              <a:gd name="adj" fmla="val 8594"/>
            </a:avLst>
          </a:prstGeom>
          <a:solidFill>
            <a:srgbClr val="FFFFFF">
              <a:shade val="85000"/>
            </a:srgbClr>
          </a:solidFill>
          <a:ln>
            <a:noFill/>
          </a:ln>
          <a:effectLs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son\Pictures\irc_logo_words_internationa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7924" b="8444"/>
          <a:stretch/>
        </p:blipFill>
        <p:spPr bwMode="auto">
          <a:xfrm>
            <a:off x="1551308" y="2996952"/>
            <a:ext cx="6041385"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ctrTitle"/>
          </p:nvPr>
        </p:nvSpPr>
        <p:spPr>
          <a:xfrm>
            <a:off x="685800" y="1600200"/>
            <a:ext cx="7772400" cy="820688"/>
          </a:xfrm>
        </p:spPr>
        <p:txBody>
          <a:bodyPr/>
          <a:lstStyle/>
          <a:p>
            <a:r>
              <a:rPr lang="en-GB" dirty="0">
                <a:latin typeface="Arial" panose="020B0604020202020204" pitchFamily="34" charset="0"/>
                <a:cs typeface="Arial" panose="020B0604020202020204" pitchFamily="34" charset="0"/>
              </a:rPr>
              <a:t>IRC Weight Measurement</a:t>
            </a:r>
          </a:p>
        </p:txBody>
      </p:sp>
      <p:sp>
        <p:nvSpPr>
          <p:cNvPr id="3" name="Subtitle 2"/>
          <p:cNvSpPr>
            <a:spLocks noGrp="1"/>
          </p:cNvSpPr>
          <p:nvPr>
            <p:ph type="subTitle" idx="1"/>
          </p:nvPr>
        </p:nvSpPr>
        <p:spPr>
          <a:xfrm>
            <a:off x="1403648" y="2420888"/>
            <a:ext cx="6400800" cy="449063"/>
          </a:xfrm>
        </p:spPr>
        <p:txBody>
          <a:bodyPr/>
          <a:lstStyle/>
          <a:p>
            <a:r>
              <a:rPr lang="en-GB" dirty="0">
                <a:latin typeface="Arial" panose="020B0604020202020204" pitchFamily="34" charset="0"/>
                <a:cs typeface="Arial" panose="020B0604020202020204" pitchFamily="34" charset="0"/>
              </a:rPr>
              <a:t>International Rating Certificate</a:t>
            </a:r>
          </a:p>
        </p:txBody>
      </p:sp>
    </p:spTree>
    <p:extLst>
      <p:ext uri="{BB962C8B-B14F-4D97-AF65-F5344CB8AC3E}">
        <p14:creationId xmlns="" xmlns:p14="http://schemas.microsoft.com/office/powerpoint/2010/main" val="3822362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F0527C4-5B5C-44F7-84BA-ACA79226E9DC}"/>
              </a:ext>
            </a:extLst>
          </p:cNvPr>
          <p:cNvSpPr>
            <a:spLocks noGrp="1"/>
          </p:cNvSpPr>
          <p:nvPr>
            <p:ph idx="1"/>
          </p:nvPr>
        </p:nvSpPr>
        <p:spPr>
          <a:xfrm>
            <a:off x="872067" y="2420888"/>
            <a:ext cx="7408333" cy="3705275"/>
          </a:xfrm>
        </p:spPr>
        <p:txBody>
          <a:bodyPr/>
          <a:lstStyle/>
          <a:p>
            <a:pPr marL="0" indent="0" algn="ctr">
              <a:buNone/>
            </a:pPr>
            <a:r>
              <a:rPr lang="en-GB" dirty="0"/>
              <a:t>Check All Lockers – Both Above &amp; Below Decks</a:t>
            </a:r>
          </a:p>
          <a:p>
            <a:pPr marL="0" indent="0" algn="ctr">
              <a:buNone/>
            </a:pPr>
            <a:r>
              <a:rPr lang="en-GB" dirty="0"/>
              <a:t>Don’t Forget Anchor &amp; Gas Lockers</a:t>
            </a:r>
          </a:p>
        </p:txBody>
      </p:sp>
      <p:sp>
        <p:nvSpPr>
          <p:cNvPr id="3" name="Title 2">
            <a:extLst>
              <a:ext uri="{FF2B5EF4-FFF2-40B4-BE49-F238E27FC236}">
                <a16:creationId xmlns:a16="http://schemas.microsoft.com/office/drawing/2014/main" xmlns="" id="{52F10728-7E31-4A57-9C02-25CEAACE183B}"/>
              </a:ext>
            </a:extLst>
          </p:cNvPr>
          <p:cNvSpPr>
            <a:spLocks noGrp="1"/>
          </p:cNvSpPr>
          <p:nvPr>
            <p:ph type="title"/>
          </p:nvPr>
        </p:nvSpPr>
        <p:spPr/>
        <p:txBody>
          <a:bodyPr/>
          <a:lstStyle/>
          <a:p>
            <a:r>
              <a:rPr lang="en-GB" dirty="0"/>
              <a:t>Lockers</a:t>
            </a:r>
          </a:p>
        </p:txBody>
      </p:sp>
      <p:pic>
        <p:nvPicPr>
          <p:cNvPr id="7" name="Picture 6" descr="A picture containing building, sitting&#10;&#10;Description generated with high confidence">
            <a:extLst>
              <a:ext uri="{FF2B5EF4-FFF2-40B4-BE49-F238E27FC236}">
                <a16:creationId xmlns:a16="http://schemas.microsoft.com/office/drawing/2014/main" xmlns="" id="{A5EDAF63-44FE-406D-918C-425214C70872}"/>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13601" r="37400"/>
          <a:stretch/>
        </p:blipFill>
        <p:spPr>
          <a:xfrm rot="5400000">
            <a:off x="4704149" y="3298350"/>
            <a:ext cx="3337600" cy="3454886"/>
          </a:xfrm>
          <a:prstGeom prst="rect">
            <a:avLst/>
          </a:prstGeom>
        </p:spPr>
      </p:pic>
      <p:pic>
        <p:nvPicPr>
          <p:cNvPr id="9" name="Picture 8" descr="A picture containing indoor, dirty&#10;&#10;Description generated with very high confidence">
            <a:extLst>
              <a:ext uri="{FF2B5EF4-FFF2-40B4-BE49-F238E27FC236}">
                <a16:creationId xmlns:a16="http://schemas.microsoft.com/office/drawing/2014/main" xmlns="" id="{B76E0CB9-0527-41A1-9595-22105B43C44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289385" y="3763057"/>
            <a:ext cx="3248520" cy="2436390"/>
          </a:xfrm>
          <a:prstGeom prst="rect">
            <a:avLst/>
          </a:prstGeom>
        </p:spPr>
      </p:pic>
    </p:spTree>
    <p:extLst>
      <p:ext uri="{BB962C8B-B14F-4D97-AF65-F5344CB8AC3E}">
        <p14:creationId xmlns="" xmlns:p14="http://schemas.microsoft.com/office/powerpoint/2010/main" val="96707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2B116B6-E319-44D6-B64C-A1791A66270A}"/>
              </a:ext>
            </a:extLst>
          </p:cNvPr>
          <p:cNvSpPr>
            <a:spLocks noGrp="1"/>
          </p:cNvSpPr>
          <p:nvPr>
            <p:ph idx="1"/>
          </p:nvPr>
        </p:nvSpPr>
        <p:spPr>
          <a:xfrm>
            <a:off x="872067" y="2492896"/>
            <a:ext cx="7408333" cy="3633267"/>
          </a:xfrm>
        </p:spPr>
        <p:txBody>
          <a:bodyPr/>
          <a:lstStyle/>
          <a:p>
            <a:pPr marL="0" indent="0">
              <a:buNone/>
            </a:pPr>
            <a:r>
              <a:rPr lang="en-GB" dirty="0"/>
              <a:t>Stored in Normal Position Whilst Racing</a:t>
            </a:r>
          </a:p>
          <a:p>
            <a:pPr marL="0" indent="0">
              <a:buNone/>
            </a:pPr>
            <a:r>
              <a:rPr lang="en-GB" dirty="0"/>
              <a:t>Note &amp; photograph location</a:t>
            </a:r>
          </a:p>
        </p:txBody>
      </p:sp>
      <p:sp>
        <p:nvSpPr>
          <p:cNvPr id="3" name="Title 2">
            <a:extLst>
              <a:ext uri="{FF2B5EF4-FFF2-40B4-BE49-F238E27FC236}">
                <a16:creationId xmlns:a16="http://schemas.microsoft.com/office/drawing/2014/main" xmlns="" id="{007C0808-3AC1-4822-87DB-0AF154FFD97F}"/>
              </a:ext>
            </a:extLst>
          </p:cNvPr>
          <p:cNvSpPr>
            <a:spLocks noGrp="1"/>
          </p:cNvSpPr>
          <p:nvPr>
            <p:ph type="title"/>
          </p:nvPr>
        </p:nvSpPr>
        <p:spPr/>
        <p:txBody>
          <a:bodyPr/>
          <a:lstStyle/>
          <a:p>
            <a:r>
              <a:rPr lang="en-GB" dirty="0"/>
              <a:t>Outboard Engines</a:t>
            </a:r>
          </a:p>
        </p:txBody>
      </p:sp>
      <p:pic>
        <p:nvPicPr>
          <p:cNvPr id="5" name="Picture 4" descr="A picture containing indoor, sitting&#10;&#10;Description generated with high confidence">
            <a:extLst>
              <a:ext uri="{FF2B5EF4-FFF2-40B4-BE49-F238E27FC236}">
                <a16:creationId xmlns:a16="http://schemas.microsoft.com/office/drawing/2014/main" xmlns="" id="{F070874C-2756-4B8D-BBE6-917572ACE6E2}"/>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41420"/>
          <a:stretch/>
        </p:blipFill>
        <p:spPr>
          <a:xfrm rot="16200000">
            <a:off x="5080795" y="3050984"/>
            <a:ext cx="2697162" cy="3453193"/>
          </a:xfrm>
          <a:prstGeom prst="rect">
            <a:avLst/>
          </a:prstGeom>
        </p:spPr>
      </p:pic>
      <p:pic>
        <p:nvPicPr>
          <p:cNvPr id="7" name="Picture 6" descr="A close up of a machine&#10;&#10;Description generated with very high confidence">
            <a:extLst>
              <a:ext uri="{FF2B5EF4-FFF2-40B4-BE49-F238E27FC236}">
                <a16:creationId xmlns:a16="http://schemas.microsoft.com/office/drawing/2014/main" xmlns="" id="{60486956-5525-46EB-B75E-476F94C0A091}"/>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b="12527"/>
          <a:stretch/>
        </p:blipFill>
        <p:spPr>
          <a:xfrm rot="5400000">
            <a:off x="1209185" y="3609441"/>
            <a:ext cx="3104695" cy="2715769"/>
          </a:xfrm>
          <a:prstGeom prst="rect">
            <a:avLst/>
          </a:prstGeom>
        </p:spPr>
      </p:pic>
    </p:spTree>
    <p:extLst>
      <p:ext uri="{BB962C8B-B14F-4D97-AF65-F5344CB8AC3E}">
        <p14:creationId xmlns="" xmlns:p14="http://schemas.microsoft.com/office/powerpoint/2010/main" val="140911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2132856"/>
            <a:ext cx="8136903" cy="4392488"/>
          </a:xfrm>
        </p:spPr>
        <p:txBody>
          <a:bodyPr>
            <a:normAutofit fontScale="85000" lnSpcReduction="20000"/>
          </a:bodyPr>
          <a:lstStyle/>
          <a:p>
            <a:pPr marL="0" indent="0">
              <a:buNone/>
            </a:pPr>
            <a:r>
              <a:rPr lang="en-GB" dirty="0">
                <a:solidFill>
                  <a:srgbClr val="073E87"/>
                </a:solidFill>
              </a:rPr>
              <a:t>WATCH FOR (not exhaustive):</a:t>
            </a:r>
          </a:p>
          <a:p>
            <a:r>
              <a:rPr lang="en-GB" dirty="0">
                <a:solidFill>
                  <a:srgbClr val="073E87"/>
                </a:solidFill>
              </a:rPr>
              <a:t>Bilges full of water.</a:t>
            </a:r>
          </a:p>
          <a:p>
            <a:r>
              <a:rPr lang="en-GB" dirty="0">
                <a:solidFill>
                  <a:srgbClr val="073E87"/>
                </a:solidFill>
              </a:rPr>
              <a:t>Mainsail on the boom.</a:t>
            </a:r>
          </a:p>
          <a:p>
            <a:r>
              <a:rPr lang="en-GB" dirty="0">
                <a:solidFill>
                  <a:srgbClr val="073E87"/>
                </a:solidFill>
              </a:rPr>
              <a:t>Anchors 'forgotten' under bunks.</a:t>
            </a:r>
          </a:p>
          <a:p>
            <a:r>
              <a:rPr lang="en-GB" dirty="0">
                <a:solidFill>
                  <a:srgbClr val="073E87"/>
                </a:solidFill>
              </a:rPr>
              <a:t>Water fuel and holding tanks. Watch for second (and third and fourth….!) water tanks.</a:t>
            </a:r>
          </a:p>
          <a:p>
            <a:r>
              <a:rPr lang="en-GB" dirty="0">
                <a:solidFill>
                  <a:srgbClr val="073E87"/>
                </a:solidFill>
              </a:rPr>
              <a:t>Chart tables full of charts and other rubbish.</a:t>
            </a:r>
          </a:p>
          <a:p>
            <a:r>
              <a:rPr lang="en-GB" dirty="0">
                <a:solidFill>
                  <a:srgbClr val="073E87"/>
                </a:solidFill>
              </a:rPr>
              <a:t>Portable electronic equipment (laptop computers etc.)</a:t>
            </a:r>
          </a:p>
          <a:p>
            <a:r>
              <a:rPr lang="en-GB" dirty="0">
                <a:solidFill>
                  <a:srgbClr val="073E87"/>
                </a:solidFill>
              </a:rPr>
              <a:t>Safety gear: horseshoe rings and Dan buoys on the transom.</a:t>
            </a:r>
          </a:p>
          <a:p>
            <a:r>
              <a:rPr lang="en-GB" dirty="0">
                <a:solidFill>
                  <a:srgbClr val="073E87"/>
                </a:solidFill>
              </a:rPr>
              <a:t>Gas bottles (and spares!).</a:t>
            </a:r>
          </a:p>
          <a:p>
            <a:r>
              <a:rPr lang="en-GB" dirty="0">
                <a:solidFill>
                  <a:srgbClr val="073E87"/>
                </a:solidFill>
              </a:rPr>
              <a:t>Fire extinguishers.</a:t>
            </a:r>
          </a:p>
          <a:p>
            <a:r>
              <a:rPr lang="en-GB" dirty="0">
                <a:solidFill>
                  <a:srgbClr val="073E87"/>
                </a:solidFill>
              </a:rPr>
              <a:t>Are removable cockpit boxes on board?</a:t>
            </a:r>
          </a:p>
          <a:p>
            <a:r>
              <a:rPr lang="en-GB" dirty="0">
                <a:solidFill>
                  <a:srgbClr val="073E87"/>
                </a:solidFill>
              </a:rPr>
              <a:t>Fenders and mooring lines as the boat is lifted.</a:t>
            </a:r>
          </a:p>
          <a:p>
            <a:r>
              <a:rPr lang="en-GB" dirty="0">
                <a:solidFill>
                  <a:srgbClr val="073E87"/>
                </a:solidFill>
              </a:rPr>
              <a:t>Running rigging shall be slack.</a:t>
            </a:r>
          </a:p>
          <a:p>
            <a:endParaRPr lang="en-GB" dirty="0"/>
          </a:p>
        </p:txBody>
      </p:sp>
      <p:sp>
        <p:nvSpPr>
          <p:cNvPr id="3" name="Title 2"/>
          <p:cNvSpPr>
            <a:spLocks noGrp="1"/>
          </p:cNvSpPr>
          <p:nvPr>
            <p:ph type="title"/>
          </p:nvPr>
        </p:nvSpPr>
        <p:spPr/>
        <p:txBody>
          <a:bodyPr/>
          <a:lstStyle/>
          <a:p>
            <a:r>
              <a:rPr lang="en-GB" dirty="0"/>
              <a:t>Weighing Condition</a:t>
            </a:r>
          </a:p>
        </p:txBody>
      </p:sp>
    </p:spTree>
    <p:extLst>
      <p:ext uri="{BB962C8B-B14F-4D97-AF65-F5344CB8AC3E}">
        <p14:creationId xmlns="" xmlns:p14="http://schemas.microsoft.com/office/powerpoint/2010/main" val="51620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94E167E-7E29-490A-98C6-A3EE6CBA3FDC}"/>
              </a:ext>
            </a:extLst>
          </p:cNvPr>
          <p:cNvSpPr>
            <a:spLocks noGrp="1"/>
          </p:cNvSpPr>
          <p:nvPr>
            <p:ph idx="1"/>
          </p:nvPr>
        </p:nvSpPr>
        <p:spPr>
          <a:xfrm>
            <a:off x="611560" y="2675467"/>
            <a:ext cx="7848871" cy="3450696"/>
          </a:xfrm>
        </p:spPr>
        <p:txBody>
          <a:bodyPr/>
          <a:lstStyle/>
          <a:p>
            <a:pPr marL="0" indent="0">
              <a:buNone/>
            </a:pPr>
            <a:r>
              <a:rPr lang="en-GB" dirty="0"/>
              <a:t>Only RORC or RORC Approved Loadcells To Be Used.</a:t>
            </a:r>
          </a:p>
        </p:txBody>
      </p:sp>
      <p:sp>
        <p:nvSpPr>
          <p:cNvPr id="3" name="Title 2">
            <a:extLst>
              <a:ext uri="{FF2B5EF4-FFF2-40B4-BE49-F238E27FC236}">
                <a16:creationId xmlns:a16="http://schemas.microsoft.com/office/drawing/2014/main" xmlns="" id="{FE74AC67-CD8A-432C-A815-B42EF00CC7B5}"/>
              </a:ext>
            </a:extLst>
          </p:cNvPr>
          <p:cNvSpPr>
            <a:spLocks noGrp="1"/>
          </p:cNvSpPr>
          <p:nvPr>
            <p:ph type="title"/>
          </p:nvPr>
        </p:nvSpPr>
        <p:spPr/>
        <p:txBody>
          <a:bodyPr/>
          <a:lstStyle/>
          <a:p>
            <a:r>
              <a:rPr lang="en-GB" dirty="0"/>
              <a:t>Loadcells</a:t>
            </a:r>
          </a:p>
        </p:txBody>
      </p:sp>
      <p:pic>
        <p:nvPicPr>
          <p:cNvPr id="4" name="Content Placeholder 3" descr="C:\Users\Yatesy\Dropbox\RORC Rating Office\Dublin Talk\Pictures For Presentation\DSCF1082.JPG">
            <a:extLst>
              <a:ext uri="{FF2B5EF4-FFF2-40B4-BE49-F238E27FC236}">
                <a16:creationId xmlns:a16="http://schemas.microsoft.com/office/drawing/2014/main" xmlns="" id="{CAAD8714-FE68-4456-A7F8-9928E577B61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148492"/>
            <a:ext cx="3792421" cy="2844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C:\Users\Yatesy\Dropbox\RORC Rating Office\Dublin Talk\Pictures For Presentation\DSCF1083.JPG">
            <a:extLst>
              <a:ext uri="{FF2B5EF4-FFF2-40B4-BE49-F238E27FC236}">
                <a16:creationId xmlns:a16="http://schemas.microsoft.com/office/drawing/2014/main" xmlns="" id="{14082414-6E06-4001-9EFD-8AB1DC33DE9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63598" y="3148492"/>
            <a:ext cx="3816424" cy="2863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2061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20888"/>
            <a:ext cx="7408333" cy="4032448"/>
          </a:xfrm>
        </p:spPr>
        <p:txBody>
          <a:bodyPr>
            <a:normAutofit fontScale="92500" lnSpcReduction="20000"/>
          </a:bodyPr>
          <a:lstStyle/>
          <a:p>
            <a:r>
              <a:rPr lang="en-GB" dirty="0"/>
              <a:t>Weighing can occasionally results in anomalous figures. In most cases, this can be ascribed to inadequate weighing equipment. </a:t>
            </a:r>
          </a:p>
          <a:p>
            <a:pPr marL="0" indent="0">
              <a:buNone/>
            </a:pPr>
            <a:r>
              <a:rPr lang="en-GB" dirty="0"/>
              <a:t>CHECK CAREFULLY:</a:t>
            </a:r>
          </a:p>
          <a:p>
            <a:r>
              <a:rPr lang="en-GB" dirty="0"/>
              <a:t>Strops and spreader bars – Check spreader bars + boat won’t overload loadcell</a:t>
            </a:r>
          </a:p>
          <a:p>
            <a:r>
              <a:rPr lang="en-GB" dirty="0"/>
              <a:t>Shackles are correct strength</a:t>
            </a:r>
          </a:p>
          <a:p>
            <a:r>
              <a:rPr lang="en-GB" dirty="0"/>
              <a:t>Shackles sized to match to the holes in the load cell to minimise freedom of movement </a:t>
            </a:r>
          </a:p>
          <a:p>
            <a:r>
              <a:rPr lang="en-GB" dirty="0"/>
              <a:t>Check load cell battery level – If rechargeable make sure its charged</a:t>
            </a:r>
          </a:p>
          <a:p>
            <a:r>
              <a:rPr lang="en-GB" dirty="0"/>
              <a:t>Temperature – Don’t expose the loadcell to large temperature changes – Cars / Hotels Etc</a:t>
            </a:r>
          </a:p>
          <a:p>
            <a:pPr marL="0" indent="0">
              <a:buNone/>
            </a:pPr>
            <a:endParaRPr lang="en-GB" dirty="0"/>
          </a:p>
        </p:txBody>
      </p:sp>
      <p:sp>
        <p:nvSpPr>
          <p:cNvPr id="3" name="Title 2"/>
          <p:cNvSpPr>
            <a:spLocks noGrp="1"/>
          </p:cNvSpPr>
          <p:nvPr>
            <p:ph type="title"/>
          </p:nvPr>
        </p:nvSpPr>
        <p:spPr/>
        <p:txBody>
          <a:bodyPr>
            <a:normAutofit/>
          </a:bodyPr>
          <a:lstStyle/>
          <a:p>
            <a:r>
              <a:rPr lang="en-GB" dirty="0"/>
              <a:t>Weighing Equipment</a:t>
            </a:r>
          </a:p>
        </p:txBody>
      </p:sp>
    </p:spTree>
    <p:extLst>
      <p:ext uri="{BB962C8B-B14F-4D97-AF65-F5344CB8AC3E}">
        <p14:creationId xmlns="" xmlns:p14="http://schemas.microsoft.com/office/powerpoint/2010/main" val="358170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B1EB7B8-90F9-4DC6-A9B7-24CF474141F1}"/>
              </a:ext>
            </a:extLst>
          </p:cNvPr>
          <p:cNvSpPr>
            <a:spLocks noGrp="1"/>
          </p:cNvSpPr>
          <p:nvPr>
            <p:ph idx="1"/>
          </p:nvPr>
        </p:nvSpPr>
        <p:spPr>
          <a:xfrm>
            <a:off x="457200" y="2675466"/>
            <a:ext cx="6275039" cy="3849877"/>
          </a:xfrm>
        </p:spPr>
        <p:txBody>
          <a:bodyPr>
            <a:normAutofit fontScale="92500"/>
          </a:bodyPr>
          <a:lstStyle/>
          <a:p>
            <a:pPr>
              <a:spcBef>
                <a:spcPct val="0"/>
              </a:spcBef>
              <a:spcAft>
                <a:spcPct val="20000"/>
              </a:spcAft>
            </a:pPr>
            <a:r>
              <a:rPr lang="en-GB" altLang="en-US" b="1" dirty="0">
                <a:solidFill>
                  <a:srgbClr val="073E87"/>
                </a:solidFill>
                <a:latin typeface="Arial" panose="020B0604020202020204" pitchFamily="34" charset="0"/>
              </a:rPr>
              <a:t>Your responsibilities on the job</a:t>
            </a:r>
          </a:p>
          <a:p>
            <a:pPr>
              <a:spcBef>
                <a:spcPct val="0"/>
              </a:spcBef>
              <a:spcAft>
                <a:spcPct val="20000"/>
              </a:spcAft>
            </a:pPr>
            <a:r>
              <a:rPr lang="en-GB" altLang="en-US" sz="1800" b="1" dirty="0">
                <a:solidFill>
                  <a:srgbClr val="073E87"/>
                </a:solidFill>
                <a:latin typeface="Arial" panose="020B0604020202020204" pitchFamily="34" charset="0"/>
              </a:rPr>
              <a:t>Installation of the loadcell with the lifting gear</a:t>
            </a:r>
          </a:p>
          <a:p>
            <a:pPr lvl="1">
              <a:spcBef>
                <a:spcPct val="0"/>
              </a:spcBef>
              <a:spcAft>
                <a:spcPct val="20000"/>
              </a:spcAft>
            </a:pPr>
            <a:r>
              <a:rPr lang="en-GB" altLang="en-US" sz="1900" b="1" dirty="0">
                <a:solidFill>
                  <a:srgbClr val="073E87"/>
                </a:solidFill>
                <a:latin typeface="Arial" panose="020B0604020202020204" pitchFamily="34" charset="0"/>
              </a:rPr>
              <a:t>Ensure the loadcell is handled correctly and installed correctly</a:t>
            </a:r>
          </a:p>
          <a:p>
            <a:pPr lvl="1">
              <a:spcBef>
                <a:spcPct val="0"/>
              </a:spcBef>
              <a:spcAft>
                <a:spcPct val="20000"/>
              </a:spcAft>
            </a:pPr>
            <a:r>
              <a:rPr lang="en-GB" altLang="en-US" sz="1900" b="1" dirty="0">
                <a:solidFill>
                  <a:srgbClr val="073E87"/>
                </a:solidFill>
                <a:latin typeface="Arial" panose="020B0604020202020204" pitchFamily="34" charset="0"/>
              </a:rPr>
              <a:t>Keep all cables disconnected as long as possible</a:t>
            </a:r>
          </a:p>
          <a:p>
            <a:pPr lvl="1">
              <a:spcBef>
                <a:spcPct val="0"/>
              </a:spcBef>
              <a:spcAft>
                <a:spcPct val="20000"/>
              </a:spcAft>
            </a:pPr>
            <a:r>
              <a:rPr lang="en-GB" altLang="en-US" sz="1900" b="1" dirty="0">
                <a:solidFill>
                  <a:srgbClr val="073E87"/>
                </a:solidFill>
                <a:latin typeface="Arial" panose="020B0604020202020204" pitchFamily="34" charset="0"/>
              </a:rPr>
              <a:t>Once connected, the cable and display unit should not leave your hands</a:t>
            </a:r>
          </a:p>
          <a:p>
            <a:pPr lvl="1">
              <a:spcBef>
                <a:spcPct val="0"/>
              </a:spcBef>
              <a:spcAft>
                <a:spcPct val="20000"/>
              </a:spcAft>
            </a:pPr>
            <a:r>
              <a:rPr lang="en-GB" altLang="en-US" sz="1900" b="1" dirty="0">
                <a:solidFill>
                  <a:srgbClr val="073E87"/>
                </a:solidFill>
                <a:latin typeface="Arial" panose="020B0604020202020204" pitchFamily="34" charset="0"/>
              </a:rPr>
              <a:t>The final responsibility lies with the yard/contractor, but if you see something which concerns you, tell them</a:t>
            </a:r>
          </a:p>
          <a:p>
            <a:pPr lvl="1">
              <a:spcBef>
                <a:spcPct val="0"/>
              </a:spcBef>
              <a:spcAft>
                <a:spcPct val="20000"/>
              </a:spcAft>
            </a:pPr>
            <a:r>
              <a:rPr lang="en-GB" altLang="en-US" sz="1900" b="1" dirty="0">
                <a:solidFill>
                  <a:srgbClr val="073E87"/>
                </a:solidFill>
                <a:latin typeface="Arial" panose="020B0604020202020204" pitchFamily="34" charset="0"/>
              </a:rPr>
              <a:t>The shackles are just as important as the loadcell:</a:t>
            </a:r>
          </a:p>
          <a:p>
            <a:endParaRPr lang="en-GB" dirty="0"/>
          </a:p>
        </p:txBody>
      </p:sp>
      <p:sp>
        <p:nvSpPr>
          <p:cNvPr id="3" name="Title 2">
            <a:extLst>
              <a:ext uri="{FF2B5EF4-FFF2-40B4-BE49-F238E27FC236}">
                <a16:creationId xmlns:a16="http://schemas.microsoft.com/office/drawing/2014/main" xmlns="" id="{BC309C3B-89BF-45F0-A655-3CB738E31C50}"/>
              </a:ext>
            </a:extLst>
          </p:cNvPr>
          <p:cNvSpPr>
            <a:spLocks noGrp="1"/>
          </p:cNvSpPr>
          <p:nvPr>
            <p:ph type="title"/>
          </p:nvPr>
        </p:nvSpPr>
        <p:spPr/>
        <p:txBody>
          <a:bodyPr/>
          <a:lstStyle/>
          <a:p>
            <a:r>
              <a:rPr lang="en-GB" dirty="0"/>
              <a:t>Loadcells</a:t>
            </a:r>
          </a:p>
        </p:txBody>
      </p:sp>
      <p:graphicFrame>
        <p:nvGraphicFramePr>
          <p:cNvPr id="4" name="Object 5">
            <a:extLst>
              <a:ext uri="{FF2B5EF4-FFF2-40B4-BE49-F238E27FC236}">
                <a16:creationId xmlns:a16="http://schemas.microsoft.com/office/drawing/2014/main" xmlns="" id="{C2CC6C9A-85F1-4883-8AEF-381008E9BF69}"/>
              </a:ext>
            </a:extLst>
          </p:cNvPr>
          <p:cNvGraphicFramePr>
            <a:graphicFrameLocks noChangeAspect="1"/>
          </p:cNvGraphicFramePr>
          <p:nvPr>
            <p:extLst>
              <p:ext uri="{D42A27DB-BD31-4B8C-83A1-F6EECF244321}">
                <p14:modId xmlns="" xmlns:p14="http://schemas.microsoft.com/office/powerpoint/2010/main" val="617159119"/>
              </p:ext>
            </p:extLst>
          </p:nvPr>
        </p:nvGraphicFramePr>
        <p:xfrm>
          <a:off x="6948264" y="2564904"/>
          <a:ext cx="950913" cy="4114800"/>
        </p:xfrm>
        <a:graphic>
          <a:graphicData uri="http://schemas.openxmlformats.org/presentationml/2006/ole">
            <p:oleObj spid="_x0000_s1038" name="QuickCAD Drawing" r:id="rId3" imgW="1365130" imgH="5894358" progId="">
              <p:embed/>
            </p:oleObj>
          </a:graphicData>
        </a:graphic>
      </p:graphicFrame>
    </p:spTree>
    <p:extLst>
      <p:ext uri="{BB962C8B-B14F-4D97-AF65-F5344CB8AC3E}">
        <p14:creationId xmlns="" xmlns:p14="http://schemas.microsoft.com/office/powerpoint/2010/main" val="237735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normAutofit fontScale="92500" lnSpcReduction="10000"/>
          </a:bodyPr>
          <a:lstStyle/>
          <a:p>
            <a:pPr marL="0" indent="0">
              <a:buNone/>
            </a:pPr>
            <a:r>
              <a:rPr lang="en-GB" dirty="0"/>
              <a:t>Noticeable effects:</a:t>
            </a:r>
          </a:p>
          <a:p>
            <a:r>
              <a:rPr lang="en-GB" dirty="0"/>
              <a:t>Wind and Rain:</a:t>
            </a:r>
          </a:p>
          <a:p>
            <a:r>
              <a:rPr lang="en-GB" dirty="0"/>
              <a:t>Weighing carried out in:</a:t>
            </a:r>
          </a:p>
          <a:p>
            <a:pPr lvl="1"/>
            <a:r>
              <a:rPr lang="en-GB" dirty="0"/>
              <a:t>Dry weather</a:t>
            </a:r>
          </a:p>
          <a:p>
            <a:pPr lvl="1"/>
            <a:r>
              <a:rPr lang="en-GB" dirty="0"/>
              <a:t>Local wind &lt;10 knots </a:t>
            </a:r>
          </a:p>
          <a:p>
            <a:r>
              <a:rPr lang="en-GB" dirty="0"/>
              <a:t>Beware of wet decks and topsides</a:t>
            </a:r>
          </a:p>
          <a:p>
            <a:r>
              <a:rPr lang="en-GB" dirty="0"/>
              <a:t>Measurers discretion to abandon for consistency of measurement – Yard / skippers call to abandon for safety</a:t>
            </a:r>
          </a:p>
          <a:p>
            <a:r>
              <a:rPr lang="en-GB" dirty="0"/>
              <a:t>Temperature changes watch out during long measurement sessions </a:t>
            </a:r>
          </a:p>
          <a:p>
            <a:endParaRPr lang="en-GB" dirty="0"/>
          </a:p>
        </p:txBody>
      </p:sp>
      <p:sp>
        <p:nvSpPr>
          <p:cNvPr id="3" name="Title 2"/>
          <p:cNvSpPr>
            <a:spLocks noGrp="1"/>
          </p:cNvSpPr>
          <p:nvPr>
            <p:ph type="title"/>
          </p:nvPr>
        </p:nvSpPr>
        <p:spPr/>
        <p:txBody>
          <a:bodyPr>
            <a:normAutofit/>
          </a:bodyPr>
          <a:lstStyle/>
          <a:p>
            <a:r>
              <a:rPr lang="en-GB" dirty="0"/>
              <a:t>Weighing Conditions</a:t>
            </a:r>
          </a:p>
        </p:txBody>
      </p:sp>
    </p:spTree>
    <p:extLst>
      <p:ext uri="{BB962C8B-B14F-4D97-AF65-F5344CB8AC3E}">
        <p14:creationId xmlns="" xmlns:p14="http://schemas.microsoft.com/office/powerpoint/2010/main" val="153379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Weighing</a:t>
            </a:r>
          </a:p>
        </p:txBody>
      </p:sp>
      <p:pic>
        <p:nvPicPr>
          <p:cNvPr id="6" name="Picture 2" descr="C:\Users\Yatesy\Dropbox\RORC Rating Office\Dublin Talk\Pictures For Presentation\IMG_5756.JPG">
            <a:extLst>
              <a:ext uri="{FF2B5EF4-FFF2-40B4-BE49-F238E27FC236}">
                <a16:creationId xmlns:a16="http://schemas.microsoft.com/office/drawing/2014/main" xmlns="" id="{A54E337A-3C99-4E7E-8825-7B3C5B1FAE7A}"/>
              </a:ext>
            </a:extLst>
          </p:cNvPr>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420887"/>
            <a:ext cx="3024336" cy="4034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C:\Users\Yatesy\Dropbox\RORC Rating Office\Dublin Talk\Pictures For Presentation\DSC09361.JPG">
            <a:extLst>
              <a:ext uri="{FF2B5EF4-FFF2-40B4-BE49-F238E27FC236}">
                <a16:creationId xmlns:a16="http://schemas.microsoft.com/office/drawing/2014/main" xmlns="" id="{F48ED313-0F87-45C3-A7B3-4D1D11BB1D9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51920" y="2780928"/>
            <a:ext cx="4872591" cy="3654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7332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35B84AD-2808-4CB5-B927-C9A2D04B3AA3}"/>
              </a:ext>
            </a:extLst>
          </p:cNvPr>
          <p:cNvSpPr>
            <a:spLocks noGrp="1"/>
          </p:cNvSpPr>
          <p:nvPr>
            <p:ph idx="1"/>
          </p:nvPr>
        </p:nvSpPr>
        <p:spPr>
          <a:xfrm>
            <a:off x="4716017" y="2565168"/>
            <a:ext cx="4104456" cy="3450696"/>
          </a:xfrm>
        </p:spPr>
        <p:txBody>
          <a:bodyPr/>
          <a:lstStyle/>
          <a:p>
            <a:pPr marL="0" indent="0">
              <a:buNone/>
            </a:pPr>
            <a:r>
              <a:rPr lang="en-GB" dirty="0"/>
              <a:t>Where possible submit the weight with the bulb just immersed.</a:t>
            </a:r>
          </a:p>
        </p:txBody>
      </p:sp>
      <p:sp>
        <p:nvSpPr>
          <p:cNvPr id="3" name="Title 2">
            <a:extLst>
              <a:ext uri="{FF2B5EF4-FFF2-40B4-BE49-F238E27FC236}">
                <a16:creationId xmlns:a16="http://schemas.microsoft.com/office/drawing/2014/main" xmlns="" id="{81065B6B-82C2-4D56-AB6F-5C7629DF2A6D}"/>
              </a:ext>
            </a:extLst>
          </p:cNvPr>
          <p:cNvSpPr>
            <a:spLocks noGrp="1"/>
          </p:cNvSpPr>
          <p:nvPr>
            <p:ph type="title"/>
          </p:nvPr>
        </p:nvSpPr>
        <p:spPr/>
        <p:txBody>
          <a:bodyPr/>
          <a:lstStyle/>
          <a:p>
            <a:r>
              <a:rPr lang="en-GB" dirty="0"/>
              <a:t>Bulb Weight</a:t>
            </a:r>
          </a:p>
        </p:txBody>
      </p:sp>
      <p:pic>
        <p:nvPicPr>
          <p:cNvPr id="5" name="Picture 4">
            <a:extLst>
              <a:ext uri="{FF2B5EF4-FFF2-40B4-BE49-F238E27FC236}">
                <a16:creationId xmlns:a16="http://schemas.microsoft.com/office/drawing/2014/main" xmlns="" id="{07EDD17B-4435-4339-A3E1-C8F45968205B}"/>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r="26901"/>
          <a:stretch/>
        </p:blipFill>
        <p:spPr>
          <a:xfrm rot="5400000">
            <a:off x="306740" y="2221651"/>
            <a:ext cx="4248473" cy="4358916"/>
          </a:xfrm>
          <a:prstGeom prst="rect">
            <a:avLst/>
          </a:prstGeom>
        </p:spPr>
      </p:pic>
    </p:spTree>
    <p:extLst>
      <p:ext uri="{BB962C8B-B14F-4D97-AF65-F5344CB8AC3E}">
        <p14:creationId xmlns="" xmlns:p14="http://schemas.microsoft.com/office/powerpoint/2010/main" val="400410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64904"/>
            <a:ext cx="7408333" cy="4032448"/>
          </a:xfrm>
        </p:spPr>
        <p:txBody>
          <a:bodyPr>
            <a:normAutofit/>
          </a:bodyPr>
          <a:lstStyle/>
          <a:p>
            <a:r>
              <a:rPr lang="en-GB" dirty="0">
                <a:solidFill>
                  <a:srgbClr val="FF0000"/>
                </a:solidFill>
              </a:rPr>
              <a:t>Single point</a:t>
            </a:r>
            <a:r>
              <a:rPr lang="en-GB" dirty="0"/>
              <a:t> lifting beneath the load cell</a:t>
            </a:r>
          </a:p>
          <a:p>
            <a:r>
              <a:rPr lang="en-GB" dirty="0"/>
              <a:t>Either:</a:t>
            </a:r>
          </a:p>
          <a:p>
            <a:pPr lvl="1"/>
            <a:r>
              <a:rPr lang="en-GB" dirty="0"/>
              <a:t>boat’s built in lifting point </a:t>
            </a:r>
          </a:p>
          <a:p>
            <a:pPr lvl="1"/>
            <a:r>
              <a:rPr lang="en-GB" dirty="0"/>
              <a:t>or straps around the hull with or without a lifting frame/spreader bars.</a:t>
            </a:r>
          </a:p>
          <a:p>
            <a:r>
              <a:rPr lang="en-GB" dirty="0"/>
              <a:t>Help but don’t position strops - leave lifting the boat on the prop or impellor to the yard &amp; owner</a:t>
            </a:r>
          </a:p>
          <a:p>
            <a:r>
              <a:rPr lang="en-GB" dirty="0"/>
              <a:t>Don’t forget to tare off the lifting gear</a:t>
            </a:r>
          </a:p>
          <a:p>
            <a:r>
              <a:rPr lang="en-GB" dirty="0"/>
              <a:t>Pre-Wet Strops before zero</a:t>
            </a:r>
          </a:p>
          <a:p>
            <a:pPr marL="0" indent="0">
              <a:buNone/>
            </a:pPr>
            <a:endParaRPr lang="en-GB" dirty="0"/>
          </a:p>
          <a:p>
            <a:endParaRPr lang="en-GB" dirty="0"/>
          </a:p>
        </p:txBody>
      </p:sp>
      <p:sp>
        <p:nvSpPr>
          <p:cNvPr id="3" name="Title 2"/>
          <p:cNvSpPr>
            <a:spLocks noGrp="1"/>
          </p:cNvSpPr>
          <p:nvPr>
            <p:ph type="title"/>
          </p:nvPr>
        </p:nvSpPr>
        <p:spPr/>
        <p:txBody>
          <a:bodyPr/>
          <a:lstStyle/>
          <a:p>
            <a:r>
              <a:rPr lang="en-GB" dirty="0"/>
              <a:t>Weighing Method</a:t>
            </a:r>
          </a:p>
        </p:txBody>
      </p:sp>
    </p:spTree>
    <p:extLst>
      <p:ext uri="{BB962C8B-B14F-4D97-AF65-F5344CB8AC3E}">
        <p14:creationId xmlns="" xmlns:p14="http://schemas.microsoft.com/office/powerpoint/2010/main" val="91192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dirty="0"/>
              <a:t>A brief overview of weighing for IRC and IRC Endorsed</a:t>
            </a:r>
          </a:p>
          <a:p>
            <a:endParaRPr lang="en-GB" dirty="0"/>
          </a:p>
        </p:txBody>
      </p:sp>
      <p:sp>
        <p:nvSpPr>
          <p:cNvPr id="3" name="Title 2"/>
          <p:cNvSpPr>
            <a:spLocks noGrp="1"/>
          </p:cNvSpPr>
          <p:nvPr>
            <p:ph type="title"/>
          </p:nvPr>
        </p:nvSpPr>
        <p:spPr/>
        <p:txBody>
          <a:bodyPr/>
          <a:lstStyle/>
          <a:p>
            <a:r>
              <a:rPr lang="en-GB" dirty="0"/>
              <a:t>Weighing</a:t>
            </a:r>
          </a:p>
        </p:txBody>
      </p:sp>
    </p:spTree>
    <p:extLst>
      <p:ext uri="{BB962C8B-B14F-4D97-AF65-F5344CB8AC3E}">
        <p14:creationId xmlns="" xmlns:p14="http://schemas.microsoft.com/office/powerpoint/2010/main" val="102716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Boat weighed at least twice</a:t>
            </a:r>
          </a:p>
          <a:p>
            <a:r>
              <a:rPr lang="en-GB" dirty="0"/>
              <a:t>All weight removed from the loads cell between 1</a:t>
            </a:r>
            <a:r>
              <a:rPr lang="en-GB" baseline="30000" dirty="0"/>
              <a:t>st</a:t>
            </a:r>
            <a:r>
              <a:rPr lang="en-GB" dirty="0"/>
              <a:t> and 2</a:t>
            </a:r>
            <a:r>
              <a:rPr lang="en-GB" baseline="30000" dirty="0"/>
              <a:t>nd</a:t>
            </a:r>
            <a:r>
              <a:rPr lang="en-GB" dirty="0"/>
              <a:t> weighing</a:t>
            </a:r>
          </a:p>
          <a:p>
            <a:r>
              <a:rPr lang="en-GB" dirty="0"/>
              <a:t>If any significant difference (+/-10kg) is seen, </a:t>
            </a:r>
            <a:r>
              <a:rPr lang="en-GB" dirty="0">
                <a:solidFill>
                  <a:srgbClr val="FF0000"/>
                </a:solidFill>
              </a:rPr>
              <a:t>STOP AND FIND THE PROBLEM</a:t>
            </a:r>
            <a:r>
              <a:rPr lang="en-GB" dirty="0"/>
              <a:t>.</a:t>
            </a:r>
          </a:p>
          <a:p>
            <a:r>
              <a:rPr lang="en-GB" dirty="0"/>
              <a:t>Please do NOT ‘adjust’ the figures</a:t>
            </a:r>
          </a:p>
          <a:p>
            <a:r>
              <a:rPr lang="en-GB" dirty="0"/>
              <a:t>Have a feel for expected weight – Review with owner if differences before dismantling strops</a:t>
            </a:r>
          </a:p>
        </p:txBody>
      </p:sp>
      <p:sp>
        <p:nvSpPr>
          <p:cNvPr id="3" name="Title 2"/>
          <p:cNvSpPr>
            <a:spLocks noGrp="1"/>
          </p:cNvSpPr>
          <p:nvPr>
            <p:ph type="title"/>
          </p:nvPr>
        </p:nvSpPr>
        <p:spPr/>
        <p:txBody>
          <a:bodyPr/>
          <a:lstStyle/>
          <a:p>
            <a:r>
              <a:rPr lang="en-GB" dirty="0"/>
              <a:t>Weighing Method</a:t>
            </a:r>
          </a:p>
        </p:txBody>
      </p:sp>
    </p:spTree>
    <p:extLst>
      <p:ext uri="{BB962C8B-B14F-4D97-AF65-F5344CB8AC3E}">
        <p14:creationId xmlns="" xmlns:p14="http://schemas.microsoft.com/office/powerpoint/2010/main" val="174524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564904"/>
            <a:ext cx="7408333" cy="4032448"/>
          </a:xfrm>
        </p:spPr>
        <p:txBody>
          <a:bodyPr>
            <a:normAutofit fontScale="92500"/>
          </a:bodyPr>
          <a:lstStyle/>
          <a:p>
            <a:r>
              <a:rPr lang="en-GB" dirty="0"/>
              <a:t>Actual weather conditions</a:t>
            </a:r>
          </a:p>
          <a:p>
            <a:r>
              <a:rPr lang="en-GB" dirty="0"/>
              <a:t>Quantity of fuel and water</a:t>
            </a:r>
          </a:p>
          <a:p>
            <a:r>
              <a:rPr lang="en-GB" dirty="0"/>
              <a:t>Overhang measurements.</a:t>
            </a:r>
          </a:p>
          <a:p>
            <a:r>
              <a:rPr lang="en-GB" dirty="0"/>
              <a:t>Quantity of internal ballast</a:t>
            </a:r>
          </a:p>
          <a:p>
            <a:r>
              <a:rPr lang="en-GB" dirty="0"/>
              <a:t>The number of batteries on board.</a:t>
            </a:r>
          </a:p>
          <a:p>
            <a:r>
              <a:rPr lang="en-GB" dirty="0"/>
              <a:t>What was on board and what was not</a:t>
            </a:r>
          </a:p>
          <a:p>
            <a:r>
              <a:rPr lang="en-GB" dirty="0"/>
              <a:t>Cushions that were on board or not on board.</a:t>
            </a:r>
          </a:p>
          <a:p>
            <a:r>
              <a:rPr lang="en-GB" dirty="0"/>
              <a:t>If removable cockpit boxes were on board or not. </a:t>
            </a:r>
          </a:p>
          <a:p>
            <a:r>
              <a:rPr lang="en-GB" dirty="0"/>
              <a:t>Production boats: any deviations from standard, </a:t>
            </a:r>
            <a:r>
              <a:rPr lang="en-GB" dirty="0" err="1"/>
              <a:t>e.g</a:t>
            </a:r>
            <a:r>
              <a:rPr lang="en-GB" dirty="0"/>
              <a:t> addition/removal of furniture such as doors and tables</a:t>
            </a:r>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Weighing Report</a:t>
            </a:r>
          </a:p>
        </p:txBody>
      </p:sp>
      <p:pic>
        <p:nvPicPr>
          <p:cNvPr id="5" name="Picture 4" descr="A picture containing building&#10;&#10;Description generated with very high confidence">
            <a:extLst>
              <a:ext uri="{FF2B5EF4-FFF2-40B4-BE49-F238E27FC236}">
                <a16:creationId xmlns:a16="http://schemas.microsoft.com/office/drawing/2014/main" xmlns="" id="{216EEE6D-6E79-4690-8773-6E22B3F3352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0872" t="31364" r="18251"/>
          <a:stretch/>
        </p:blipFill>
        <p:spPr>
          <a:xfrm>
            <a:off x="5508104" y="2492895"/>
            <a:ext cx="2880320" cy="2435561"/>
          </a:xfrm>
          <a:prstGeom prst="rect">
            <a:avLst/>
          </a:prstGeom>
        </p:spPr>
      </p:pic>
    </p:spTree>
    <p:extLst>
      <p:ext uri="{BB962C8B-B14F-4D97-AF65-F5344CB8AC3E}">
        <p14:creationId xmlns="" xmlns:p14="http://schemas.microsoft.com/office/powerpoint/2010/main" val="185935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3" y="2492896"/>
            <a:ext cx="8208912" cy="4176464"/>
          </a:xfrm>
        </p:spPr>
        <p:txBody>
          <a:bodyPr>
            <a:normAutofit lnSpcReduction="10000"/>
          </a:bodyPr>
          <a:lstStyle/>
          <a:p>
            <a:r>
              <a:rPr lang="en-GB" dirty="0"/>
              <a:t>For very large boats (&gt;30.5m) the Rating Authority may approve calculation of weight from freeboards</a:t>
            </a:r>
          </a:p>
          <a:p>
            <a:r>
              <a:rPr lang="en-GB" dirty="0"/>
              <a:t>An alternative acceptable method is the use of 3 or 4 compression load cells to weigh the gross weight of the boat in a static cradle. </a:t>
            </a:r>
          </a:p>
          <a:p>
            <a:r>
              <a:rPr lang="en-GB" dirty="0"/>
              <a:t>Currently weighing a boat hung in a travel lift rolled onto compression load cells is </a:t>
            </a:r>
            <a:r>
              <a:rPr lang="en-GB" b="1" dirty="0"/>
              <a:t>NOT</a:t>
            </a:r>
            <a:r>
              <a:rPr lang="en-GB" dirty="0"/>
              <a:t> an approved method of weighing.</a:t>
            </a:r>
          </a:p>
          <a:p>
            <a:pPr marL="0" indent="0">
              <a:buNone/>
            </a:pPr>
            <a:endParaRPr lang="en-GB" dirty="0"/>
          </a:p>
          <a:p>
            <a:pPr marL="0" indent="0" algn="ctr">
              <a:buNone/>
            </a:pPr>
            <a:r>
              <a:rPr lang="en-GB" dirty="0"/>
              <a:t>ALL – The above are at the discretion of the Rating Authority not the yard or measurer.</a:t>
            </a:r>
          </a:p>
          <a:p>
            <a:endParaRPr lang="en-GB" dirty="0"/>
          </a:p>
        </p:txBody>
      </p:sp>
      <p:sp>
        <p:nvSpPr>
          <p:cNvPr id="3" name="Title 2"/>
          <p:cNvSpPr>
            <a:spLocks noGrp="1"/>
          </p:cNvSpPr>
          <p:nvPr>
            <p:ph type="title"/>
          </p:nvPr>
        </p:nvSpPr>
        <p:spPr/>
        <p:txBody>
          <a:bodyPr/>
          <a:lstStyle/>
          <a:p>
            <a:r>
              <a:rPr lang="en-GB" dirty="0"/>
              <a:t>Weighing Method</a:t>
            </a:r>
          </a:p>
        </p:txBody>
      </p:sp>
    </p:spTree>
    <p:extLst>
      <p:ext uri="{BB962C8B-B14F-4D97-AF65-F5344CB8AC3E}">
        <p14:creationId xmlns="" xmlns:p14="http://schemas.microsoft.com/office/powerpoint/2010/main" val="242641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29"/>
          <a:stretch/>
        </p:blipFill>
        <p:spPr bwMode="auto">
          <a:xfrm>
            <a:off x="769851" y="2564904"/>
            <a:ext cx="7416824" cy="40584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899592" y="1844824"/>
            <a:ext cx="7408333" cy="864096"/>
          </a:xfrm>
        </p:spPr>
        <p:txBody>
          <a:bodyPr>
            <a:normAutofit/>
          </a:bodyPr>
          <a:lstStyle/>
          <a:p>
            <a:pPr marL="0" indent="0">
              <a:buNone/>
            </a:pPr>
            <a:r>
              <a:rPr lang="en-GB" dirty="0"/>
              <a:t>IRC Rule 17 defines: </a:t>
            </a:r>
          </a:p>
          <a:p>
            <a:endParaRPr lang="en-GB" dirty="0"/>
          </a:p>
        </p:txBody>
      </p:sp>
      <p:sp>
        <p:nvSpPr>
          <p:cNvPr id="3" name="Title 2"/>
          <p:cNvSpPr>
            <a:spLocks noGrp="1"/>
          </p:cNvSpPr>
          <p:nvPr>
            <p:ph type="title"/>
          </p:nvPr>
        </p:nvSpPr>
        <p:spPr/>
        <p:txBody>
          <a:bodyPr/>
          <a:lstStyle/>
          <a:p>
            <a:r>
              <a:rPr lang="en-GB" dirty="0"/>
              <a:t>Boat Weight</a:t>
            </a:r>
          </a:p>
        </p:txBody>
      </p:sp>
    </p:spTree>
    <p:extLst>
      <p:ext uri="{BB962C8B-B14F-4D97-AF65-F5344CB8AC3E}">
        <p14:creationId xmlns="" xmlns:p14="http://schemas.microsoft.com/office/powerpoint/2010/main" val="150576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64904"/>
            <a:ext cx="7408333" cy="3561259"/>
          </a:xfrm>
        </p:spPr>
        <p:txBody>
          <a:bodyPr>
            <a:normAutofit lnSpcReduction="10000"/>
          </a:bodyPr>
          <a:lstStyle/>
          <a:p>
            <a:r>
              <a:rPr lang="en-GB" dirty="0"/>
              <a:t>Water and holding tanks pumped dry</a:t>
            </a:r>
          </a:p>
          <a:p>
            <a:r>
              <a:rPr lang="en-GB" dirty="0"/>
              <a:t>Water ballast tanks empty</a:t>
            </a:r>
          </a:p>
          <a:p>
            <a:r>
              <a:rPr lang="en-GB" dirty="0"/>
              <a:t>Fuel is acceptable to deduct known weight from the gross weight. </a:t>
            </a:r>
          </a:p>
          <a:p>
            <a:r>
              <a:rPr lang="en-GB" dirty="0"/>
              <a:t>Only loose items on-board:</a:t>
            </a:r>
          </a:p>
          <a:p>
            <a:pPr lvl="1"/>
            <a:r>
              <a:rPr lang="en-GB" dirty="0"/>
              <a:t>fitted (but not necessarily fixed) bunk cushions</a:t>
            </a:r>
          </a:p>
          <a:p>
            <a:pPr lvl="1"/>
            <a:r>
              <a:rPr lang="en-GB" dirty="0"/>
              <a:t>loose bunk boards</a:t>
            </a:r>
          </a:p>
          <a:p>
            <a:pPr lvl="1"/>
            <a:r>
              <a:rPr lang="en-GB" dirty="0"/>
              <a:t>floor boards and washboards</a:t>
            </a:r>
          </a:p>
          <a:p>
            <a:pPr lvl="1"/>
            <a:r>
              <a:rPr lang="en-GB" dirty="0"/>
              <a:t>spinnaker pole(s). </a:t>
            </a:r>
          </a:p>
        </p:txBody>
      </p:sp>
      <p:sp>
        <p:nvSpPr>
          <p:cNvPr id="3" name="Title 2"/>
          <p:cNvSpPr>
            <a:spLocks noGrp="1"/>
          </p:cNvSpPr>
          <p:nvPr>
            <p:ph type="title"/>
          </p:nvPr>
        </p:nvSpPr>
        <p:spPr/>
        <p:txBody>
          <a:bodyPr/>
          <a:lstStyle/>
          <a:p>
            <a:r>
              <a:rPr lang="en-GB" dirty="0"/>
              <a:t>Weighing Condition</a:t>
            </a:r>
          </a:p>
        </p:txBody>
      </p:sp>
    </p:spTree>
    <p:extLst>
      <p:ext uri="{BB962C8B-B14F-4D97-AF65-F5344CB8AC3E}">
        <p14:creationId xmlns="" xmlns:p14="http://schemas.microsoft.com/office/powerpoint/2010/main" val="93210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a:t>Weighing Condition</a:t>
            </a: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3" t="29188" r="-103" b="1546"/>
          <a:stretch/>
        </p:blipFill>
        <p:spPr bwMode="auto">
          <a:xfrm>
            <a:off x="611560" y="2636912"/>
            <a:ext cx="7842645" cy="4074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806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D8126F3-CD68-4010-8D32-0A7BEAECB51D}"/>
              </a:ext>
            </a:extLst>
          </p:cNvPr>
          <p:cNvSpPr>
            <a:spLocks noGrp="1"/>
          </p:cNvSpPr>
          <p:nvPr>
            <p:ph idx="1"/>
          </p:nvPr>
        </p:nvSpPr>
        <p:spPr>
          <a:xfrm>
            <a:off x="872067" y="2204864"/>
            <a:ext cx="7408333" cy="4176464"/>
          </a:xfrm>
        </p:spPr>
        <p:txBody>
          <a:bodyPr/>
          <a:lstStyle/>
          <a:p>
            <a:pPr marL="0" indent="0" algn="ctr">
              <a:buNone/>
            </a:pPr>
            <a:r>
              <a:rPr lang="en-GB" dirty="0"/>
              <a:t>Only Use Gauges as Last Resort</a:t>
            </a:r>
          </a:p>
        </p:txBody>
      </p:sp>
      <p:sp>
        <p:nvSpPr>
          <p:cNvPr id="3" name="Title 2">
            <a:extLst>
              <a:ext uri="{FF2B5EF4-FFF2-40B4-BE49-F238E27FC236}">
                <a16:creationId xmlns:a16="http://schemas.microsoft.com/office/drawing/2014/main" xmlns="" id="{2D6D72D3-3F5C-4389-8347-DFECEE9BEAB7}"/>
              </a:ext>
            </a:extLst>
          </p:cNvPr>
          <p:cNvSpPr>
            <a:spLocks noGrp="1"/>
          </p:cNvSpPr>
          <p:nvPr>
            <p:ph type="title"/>
          </p:nvPr>
        </p:nvSpPr>
        <p:spPr/>
        <p:txBody>
          <a:bodyPr/>
          <a:lstStyle/>
          <a:p>
            <a:r>
              <a:rPr lang="en-GB" dirty="0"/>
              <a:t>Fuel Tanks</a:t>
            </a:r>
          </a:p>
        </p:txBody>
      </p:sp>
      <p:pic>
        <p:nvPicPr>
          <p:cNvPr id="4" name="Content Placeholder 4" descr="A close up of a speaker&#10;&#10;Description generated with high confidence">
            <a:extLst>
              <a:ext uri="{FF2B5EF4-FFF2-40B4-BE49-F238E27FC236}">
                <a16:creationId xmlns:a16="http://schemas.microsoft.com/office/drawing/2014/main" xmlns="" id="{B332186C-2514-4BC1-8416-14B56A608FD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305525" y="3230979"/>
            <a:ext cx="3600400" cy="2700299"/>
          </a:xfrm>
          <a:prstGeom prst="rect">
            <a:avLst/>
          </a:prstGeom>
        </p:spPr>
      </p:pic>
      <p:pic>
        <p:nvPicPr>
          <p:cNvPr id="5" name="Picture 4" descr="A tripod in a room&#10;&#10;Description generated with high confidence">
            <a:extLst>
              <a:ext uri="{FF2B5EF4-FFF2-40B4-BE49-F238E27FC236}">
                <a16:creationId xmlns:a16="http://schemas.microsoft.com/office/drawing/2014/main" xmlns="" id="{7124F26C-A507-476B-90F1-3821C86F9DE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95936" y="2780928"/>
            <a:ext cx="4800534" cy="3600401"/>
          </a:xfrm>
          <a:prstGeom prst="rect">
            <a:avLst/>
          </a:prstGeom>
        </p:spPr>
      </p:pic>
    </p:spTree>
    <p:extLst>
      <p:ext uri="{BB962C8B-B14F-4D97-AF65-F5344CB8AC3E}">
        <p14:creationId xmlns="" xmlns:p14="http://schemas.microsoft.com/office/powerpoint/2010/main" val="32496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92FCB9F-0611-453A-9F52-F8DA44C16C93}"/>
              </a:ext>
            </a:extLst>
          </p:cNvPr>
          <p:cNvSpPr>
            <a:spLocks noGrp="1"/>
          </p:cNvSpPr>
          <p:nvPr>
            <p:ph type="title"/>
          </p:nvPr>
        </p:nvSpPr>
        <p:spPr/>
        <p:txBody>
          <a:bodyPr/>
          <a:lstStyle/>
          <a:p>
            <a:r>
              <a:rPr lang="en-GB" dirty="0"/>
              <a:t>Fuel Tanks</a:t>
            </a:r>
          </a:p>
        </p:txBody>
      </p:sp>
      <p:sp>
        <p:nvSpPr>
          <p:cNvPr id="9" name="Content Placeholder 8">
            <a:extLst>
              <a:ext uri="{FF2B5EF4-FFF2-40B4-BE49-F238E27FC236}">
                <a16:creationId xmlns:a16="http://schemas.microsoft.com/office/drawing/2014/main" xmlns="" id="{8F8C252D-5E55-4085-9BB1-E69E86C5B2C0}"/>
              </a:ext>
            </a:extLst>
          </p:cNvPr>
          <p:cNvSpPr>
            <a:spLocks noGrp="1"/>
          </p:cNvSpPr>
          <p:nvPr>
            <p:ph idx="1"/>
          </p:nvPr>
        </p:nvSpPr>
        <p:spPr>
          <a:xfrm>
            <a:off x="251520" y="2204864"/>
            <a:ext cx="4680520" cy="4176464"/>
          </a:xfrm>
        </p:spPr>
        <p:txBody>
          <a:bodyPr/>
          <a:lstStyle/>
          <a:p>
            <a:r>
              <a:rPr lang="en-GB" dirty="0"/>
              <a:t>Metal Tanks – Measure shape and if possible dip the tank – Have a cheap tape measure + kitchen roll in your bag.</a:t>
            </a:r>
          </a:p>
        </p:txBody>
      </p:sp>
      <p:pic>
        <p:nvPicPr>
          <p:cNvPr id="11" name="Picture 10" descr="A picture containing floor, indoor, wall, cabinet&#10;&#10;Description generated with very high confidence">
            <a:extLst>
              <a:ext uri="{FF2B5EF4-FFF2-40B4-BE49-F238E27FC236}">
                <a16:creationId xmlns:a16="http://schemas.microsoft.com/office/drawing/2014/main" xmlns="" id="{DD03A309-F52A-4D5F-8C83-2BDE2730BD96}"/>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4643" t="8621" r="31200" b="25861"/>
          <a:stretch/>
        </p:blipFill>
        <p:spPr>
          <a:xfrm rot="5400000">
            <a:off x="4911332" y="2786105"/>
            <a:ext cx="4077926" cy="3779541"/>
          </a:xfrm>
          <a:prstGeom prst="rect">
            <a:avLst/>
          </a:prstGeom>
        </p:spPr>
      </p:pic>
    </p:spTree>
    <p:extLst>
      <p:ext uri="{BB962C8B-B14F-4D97-AF65-F5344CB8AC3E}">
        <p14:creationId xmlns="" xmlns:p14="http://schemas.microsoft.com/office/powerpoint/2010/main" val="86706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34130E4-9651-461D-893C-8991204CE261}"/>
              </a:ext>
            </a:extLst>
          </p:cNvPr>
          <p:cNvSpPr>
            <a:spLocks noGrp="1"/>
          </p:cNvSpPr>
          <p:nvPr>
            <p:ph idx="1"/>
          </p:nvPr>
        </p:nvSpPr>
        <p:spPr>
          <a:xfrm>
            <a:off x="872067" y="2675467"/>
            <a:ext cx="4131981" cy="3450696"/>
          </a:xfrm>
        </p:spPr>
        <p:txBody>
          <a:bodyPr/>
          <a:lstStyle/>
          <a:p>
            <a:pPr marL="0" indent="0">
              <a:buNone/>
            </a:pPr>
            <a:r>
              <a:rPr lang="en-GB" dirty="0"/>
              <a:t>Most non-custom tanks should be CE Marked including the capacity</a:t>
            </a:r>
          </a:p>
        </p:txBody>
      </p:sp>
      <p:sp>
        <p:nvSpPr>
          <p:cNvPr id="3" name="Title 2">
            <a:extLst>
              <a:ext uri="{FF2B5EF4-FFF2-40B4-BE49-F238E27FC236}">
                <a16:creationId xmlns:a16="http://schemas.microsoft.com/office/drawing/2014/main" xmlns="" id="{5287C2A6-22D9-4E1E-A067-3D04814785C0}"/>
              </a:ext>
            </a:extLst>
          </p:cNvPr>
          <p:cNvSpPr>
            <a:spLocks noGrp="1"/>
          </p:cNvSpPr>
          <p:nvPr>
            <p:ph type="title"/>
          </p:nvPr>
        </p:nvSpPr>
        <p:spPr/>
        <p:txBody>
          <a:bodyPr/>
          <a:lstStyle/>
          <a:p>
            <a:r>
              <a:rPr lang="en-GB" dirty="0"/>
              <a:t>Tank Capacity</a:t>
            </a:r>
          </a:p>
        </p:txBody>
      </p:sp>
      <p:pic>
        <p:nvPicPr>
          <p:cNvPr id="7" name="Picture 6" descr="A picture containing indoor, sitting&#10;&#10;Description generated with high confidence">
            <a:extLst>
              <a:ext uri="{FF2B5EF4-FFF2-40B4-BE49-F238E27FC236}">
                <a16:creationId xmlns:a16="http://schemas.microsoft.com/office/drawing/2014/main" xmlns="" id="{803662E6-ACF0-42A2-BE96-2A924721C4B4}"/>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5602" r="17293"/>
          <a:stretch/>
        </p:blipFill>
        <p:spPr>
          <a:xfrm rot="5400000">
            <a:off x="4795040" y="2629895"/>
            <a:ext cx="3791660" cy="4237741"/>
          </a:xfrm>
          <a:prstGeom prst="rect">
            <a:avLst/>
          </a:prstGeom>
        </p:spPr>
      </p:pic>
    </p:spTree>
    <p:extLst>
      <p:ext uri="{BB962C8B-B14F-4D97-AF65-F5344CB8AC3E}">
        <p14:creationId xmlns="" xmlns:p14="http://schemas.microsoft.com/office/powerpoint/2010/main" val="125456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6D7429E-2762-4135-ADDB-A7C69500E501}"/>
              </a:ext>
            </a:extLst>
          </p:cNvPr>
          <p:cNvSpPr>
            <a:spLocks noGrp="1"/>
          </p:cNvSpPr>
          <p:nvPr>
            <p:ph idx="1"/>
          </p:nvPr>
        </p:nvSpPr>
        <p:spPr>
          <a:xfrm>
            <a:off x="872067" y="2675467"/>
            <a:ext cx="3267885" cy="3450696"/>
          </a:xfrm>
        </p:spPr>
        <p:txBody>
          <a:bodyPr>
            <a:normAutofit/>
          </a:bodyPr>
          <a:lstStyle/>
          <a:p>
            <a:pPr marL="0" indent="0">
              <a:buNone/>
            </a:pPr>
            <a:r>
              <a:rPr lang="en-GB" sz="2000" dirty="0"/>
              <a:t>Have a good check of boat for multiple tanks – Trace pipework through from sinks &amp; toilet.</a:t>
            </a:r>
          </a:p>
          <a:p>
            <a:pPr marL="0" indent="0">
              <a:buNone/>
            </a:pPr>
            <a:r>
              <a:rPr lang="en-GB" sz="2000" u="sng" dirty="0"/>
              <a:t>Check by</a:t>
            </a:r>
            <a:r>
              <a:rPr lang="en-GB" sz="2000" dirty="0"/>
              <a:t>;</a:t>
            </a:r>
          </a:p>
          <a:p>
            <a:pPr marL="0" indent="0">
              <a:buNone/>
            </a:pPr>
            <a:r>
              <a:rPr lang="en-GB" sz="2000" dirty="0"/>
              <a:t>Visual Inspection</a:t>
            </a:r>
          </a:p>
          <a:p>
            <a:pPr marL="0" indent="0">
              <a:buNone/>
            </a:pPr>
            <a:r>
              <a:rPr lang="en-GB" sz="2000" dirty="0"/>
              <a:t>Running taps –Don’t forget hot &amp; cold </a:t>
            </a:r>
          </a:p>
          <a:p>
            <a:pPr marL="0" indent="0">
              <a:buNone/>
            </a:pPr>
            <a:r>
              <a:rPr lang="en-GB" sz="2000" dirty="0"/>
              <a:t>Open up inspection hatches, plates etc</a:t>
            </a:r>
          </a:p>
        </p:txBody>
      </p:sp>
      <p:sp>
        <p:nvSpPr>
          <p:cNvPr id="3" name="Title 2">
            <a:extLst>
              <a:ext uri="{FF2B5EF4-FFF2-40B4-BE49-F238E27FC236}">
                <a16:creationId xmlns:a16="http://schemas.microsoft.com/office/drawing/2014/main" xmlns="" id="{95E72D8E-54FE-45B4-A941-6ED0272950CB}"/>
              </a:ext>
            </a:extLst>
          </p:cNvPr>
          <p:cNvSpPr>
            <a:spLocks noGrp="1"/>
          </p:cNvSpPr>
          <p:nvPr>
            <p:ph type="title"/>
          </p:nvPr>
        </p:nvSpPr>
        <p:spPr/>
        <p:txBody>
          <a:bodyPr/>
          <a:lstStyle/>
          <a:p>
            <a:r>
              <a:rPr lang="en-GB" dirty="0"/>
              <a:t>Water &amp; Holding Tanks</a:t>
            </a:r>
          </a:p>
        </p:txBody>
      </p:sp>
      <p:pic>
        <p:nvPicPr>
          <p:cNvPr id="5" name="Picture 4" descr="A picture containing indoor, sitting&#10;&#10;Description generated with very high confidence">
            <a:extLst>
              <a:ext uri="{FF2B5EF4-FFF2-40B4-BE49-F238E27FC236}">
                <a16:creationId xmlns:a16="http://schemas.microsoft.com/office/drawing/2014/main" xmlns="" id="{EEBF53DE-39B3-4B6D-83A0-F5E99C27188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6228184" y="1988839"/>
            <a:ext cx="2620362" cy="1965272"/>
          </a:xfrm>
          <a:prstGeom prst="rect">
            <a:avLst/>
          </a:prstGeom>
        </p:spPr>
      </p:pic>
      <p:pic>
        <p:nvPicPr>
          <p:cNvPr id="7" name="Picture 6" descr="A picture containing indoor, person, floor, cabinet&#10;&#10;Description generated with very high confidence">
            <a:extLst>
              <a:ext uri="{FF2B5EF4-FFF2-40B4-BE49-F238E27FC236}">
                <a16:creationId xmlns:a16="http://schemas.microsoft.com/office/drawing/2014/main" xmlns="" id="{2C1462A1-86B2-41DA-AF11-A0AB6DAB141B}"/>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36303" t="18617" r="31583" b="19948"/>
          <a:stretch/>
        </p:blipFill>
        <p:spPr>
          <a:xfrm rot="5400000">
            <a:off x="4512640" y="4610007"/>
            <a:ext cx="1731466" cy="2484277"/>
          </a:xfrm>
          <a:prstGeom prst="rect">
            <a:avLst/>
          </a:prstGeom>
        </p:spPr>
      </p:pic>
      <p:pic>
        <p:nvPicPr>
          <p:cNvPr id="9" name="Picture 8" descr="A picture containing indoor, floor, wall&#10;&#10;Description generated with very high confidence">
            <a:extLst>
              <a:ext uri="{FF2B5EF4-FFF2-40B4-BE49-F238E27FC236}">
                <a16:creationId xmlns:a16="http://schemas.microsoft.com/office/drawing/2014/main" xmlns="" id="{BED4B89B-28A4-4CBB-8024-75D420E11424}"/>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10671" t="17266" r="32151" b="23936"/>
          <a:stretch/>
        </p:blipFill>
        <p:spPr>
          <a:xfrm rot="5400000">
            <a:off x="6471998" y="4375075"/>
            <a:ext cx="2671877" cy="2060710"/>
          </a:xfrm>
          <a:prstGeom prst="rect">
            <a:avLst/>
          </a:prstGeom>
        </p:spPr>
      </p:pic>
      <p:pic>
        <p:nvPicPr>
          <p:cNvPr id="6" name="Picture 5">
            <a:extLst>
              <a:ext uri="{FF2B5EF4-FFF2-40B4-BE49-F238E27FC236}">
                <a16:creationId xmlns:a16="http://schemas.microsoft.com/office/drawing/2014/main" xmlns="" id="{CA03CC17-0D4B-4543-8544-97EB2EDAFF7B}"/>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l="50000" t="6951" b="41662"/>
          <a:stretch/>
        </p:blipFill>
        <p:spPr>
          <a:xfrm>
            <a:off x="4136235" y="1988840"/>
            <a:ext cx="1944298" cy="2664296"/>
          </a:xfrm>
          <a:prstGeom prst="rect">
            <a:avLst/>
          </a:prstGeom>
        </p:spPr>
      </p:pic>
    </p:spTree>
    <p:extLst>
      <p:ext uri="{BB962C8B-B14F-4D97-AF65-F5344CB8AC3E}">
        <p14:creationId xmlns="" xmlns:p14="http://schemas.microsoft.com/office/powerpoint/2010/main" val="2179826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507</TotalTime>
  <Words>1534</Words>
  <Application>Microsoft Office PowerPoint</Application>
  <PresentationFormat>On-screen Show (4:3)</PresentationFormat>
  <Paragraphs>180</Paragraphs>
  <Slides>22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Waveform</vt:lpstr>
      <vt:lpstr>QuickCAD Drawing</vt:lpstr>
      <vt:lpstr>IRC Weight Measurement</vt:lpstr>
      <vt:lpstr>Weighing</vt:lpstr>
      <vt:lpstr>Boat Weight</vt:lpstr>
      <vt:lpstr>Weighing Condition</vt:lpstr>
      <vt:lpstr>Weighing Condition</vt:lpstr>
      <vt:lpstr>Fuel Tanks</vt:lpstr>
      <vt:lpstr>Fuel Tanks</vt:lpstr>
      <vt:lpstr>Tank Capacity</vt:lpstr>
      <vt:lpstr>Water &amp; Holding Tanks</vt:lpstr>
      <vt:lpstr>Lockers</vt:lpstr>
      <vt:lpstr>Outboard Engines</vt:lpstr>
      <vt:lpstr>Weighing Condition</vt:lpstr>
      <vt:lpstr>Loadcells</vt:lpstr>
      <vt:lpstr>Weighing Equipment</vt:lpstr>
      <vt:lpstr>Loadcells</vt:lpstr>
      <vt:lpstr>Weighing Conditions</vt:lpstr>
      <vt:lpstr>Weighing</vt:lpstr>
      <vt:lpstr>Bulb Weight</vt:lpstr>
      <vt:lpstr>Weighing Method</vt:lpstr>
      <vt:lpstr>Weighing Method</vt:lpstr>
      <vt:lpstr>Weighing Report</vt:lpstr>
      <vt:lpstr>Weighing Method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IRC Rating System</dc:title>
  <dc:creator>Jason</dc:creator>
  <cp:lastModifiedBy>Jason Smithwick, RORC Rating Office</cp:lastModifiedBy>
  <cp:revision>45</cp:revision>
  <dcterms:created xsi:type="dcterms:W3CDTF">2017-11-14T14:52:41Z</dcterms:created>
  <dcterms:modified xsi:type="dcterms:W3CDTF">2018-03-14T14:00:52Z</dcterms:modified>
</cp:coreProperties>
</file>